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74" r:id="rId14"/>
    <p:sldId id="275" r:id="rId15"/>
    <p:sldId id="27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203F663-BFF7-49DA-AAAF-A7C4BA373F0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412A6C-F289-4946-9E07-0E476C0CA7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F663-BFF7-49DA-AAAF-A7C4BA373F0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2A6C-F289-4946-9E07-0E476C0CA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203F663-BFF7-49DA-AAAF-A7C4BA373F0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D412A6C-F289-4946-9E07-0E476C0CA7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F663-BFF7-49DA-AAAF-A7C4BA373F0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412A6C-F289-4946-9E07-0E476C0CA7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F663-BFF7-49DA-AAAF-A7C4BA373F0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D412A6C-F289-4946-9E07-0E476C0CA73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03F663-BFF7-49DA-AAAF-A7C4BA373F0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412A6C-F289-4946-9E07-0E476C0CA7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03F663-BFF7-49DA-AAAF-A7C4BA373F0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412A6C-F289-4946-9E07-0E476C0CA73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F663-BFF7-49DA-AAAF-A7C4BA373F0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412A6C-F289-4946-9E07-0E476C0CA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F663-BFF7-49DA-AAAF-A7C4BA373F0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412A6C-F289-4946-9E07-0E476C0CA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F663-BFF7-49DA-AAAF-A7C4BA373F0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412A6C-F289-4946-9E07-0E476C0CA7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203F663-BFF7-49DA-AAAF-A7C4BA373F0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D412A6C-F289-4946-9E07-0E476C0CA73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03F663-BFF7-49DA-AAAF-A7C4BA373F0E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412A6C-F289-4946-9E07-0E476C0CA7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scientist.com/article/dn22088-heart-muscle-helps-cyborg-jellyfish-come-alive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Read the article on crazy man-made jellyfish on my desk and answer the questions!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Article Video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8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2453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Locations: </a:t>
            </a:r>
          </a:p>
          <a:p>
            <a:pPr lvl="1"/>
            <a:r>
              <a:rPr lang="en-US" dirty="0"/>
              <a:t>Wall of hollow internal organs- stomach, intestine, bladder, uterus, blood vessels etc.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Functions:</a:t>
            </a:r>
          </a:p>
          <a:p>
            <a:pPr lvl="1"/>
            <a:r>
              <a:rPr lang="en-US" dirty="0"/>
              <a:t>Controlled by unconscious effort- involuntary</a:t>
            </a:r>
          </a:p>
          <a:p>
            <a:pPr lvl="1"/>
            <a:endParaRPr lang="en-US" dirty="0"/>
          </a:p>
          <a:p>
            <a:r>
              <a:rPr lang="en-US" u="sng" dirty="0">
                <a:solidFill>
                  <a:srgbClr val="FF0000"/>
                </a:solidFill>
              </a:rPr>
              <a:t>Characteristics:</a:t>
            </a:r>
          </a:p>
          <a:p>
            <a:pPr lvl="1"/>
            <a:r>
              <a:rPr lang="en-US" dirty="0"/>
              <a:t>Shorter, spindle-shaped</a:t>
            </a:r>
          </a:p>
          <a:p>
            <a:pPr lvl="1"/>
            <a:r>
              <a:rPr lang="en-US" dirty="0"/>
              <a:t>Single nucleus</a:t>
            </a:r>
          </a:p>
          <a:p>
            <a:endParaRPr lang="en-US" dirty="0"/>
          </a:p>
        </p:txBody>
      </p:sp>
      <p:pic>
        <p:nvPicPr>
          <p:cNvPr id="6146" name="Picture 2" descr="http://www.biology.iastate.edu/Courses/212L/New%20Site/31%20MUscle%20&amp;%20Skeletal%20systems/system/smooth%20muscle%2040xwe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777836" cy="226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1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Location:</a:t>
            </a:r>
          </a:p>
          <a:p>
            <a:pPr lvl="1"/>
            <a:r>
              <a:rPr lang="en-US" dirty="0"/>
              <a:t> Main component of the nervous system, </a:t>
            </a:r>
          </a:p>
          <a:p>
            <a:pPr lvl="2"/>
            <a:r>
              <a:rPr lang="en-US" dirty="0" err="1"/>
              <a:t>ie</a:t>
            </a:r>
            <a:r>
              <a:rPr lang="en-US" dirty="0"/>
              <a:t>., brain, spinal cord &amp; nerves.</a:t>
            </a:r>
          </a:p>
          <a:p>
            <a:pPr lvl="2"/>
            <a:endParaRPr lang="en-US" dirty="0"/>
          </a:p>
          <a:p>
            <a:r>
              <a:rPr lang="en-US" u="sng" dirty="0">
                <a:solidFill>
                  <a:srgbClr val="FF0000"/>
                </a:solidFill>
              </a:rPr>
              <a:t>Functions:</a:t>
            </a:r>
          </a:p>
          <a:p>
            <a:pPr lvl="1"/>
            <a:r>
              <a:rPr lang="en-US" dirty="0"/>
              <a:t> Regulates &amp; controls body functions</a:t>
            </a:r>
          </a:p>
          <a:p>
            <a:pPr lvl="1"/>
            <a:r>
              <a:rPr lang="en-US" dirty="0"/>
              <a:t> Generates &amp; transmits nerve impulses </a:t>
            </a:r>
          </a:p>
          <a:p>
            <a:pPr lvl="1"/>
            <a:r>
              <a:rPr lang="en-US" dirty="0"/>
              <a:t> Supports, insulates and protects impulse generating neurons.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87952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Basic cells- </a:t>
            </a:r>
            <a:r>
              <a:rPr lang="en-US" u="sng" dirty="0">
                <a:solidFill>
                  <a:srgbClr val="FF0000"/>
                </a:solidFill>
              </a:rPr>
              <a:t>neurons</a:t>
            </a:r>
          </a:p>
          <a:p>
            <a:pPr lvl="1"/>
            <a:r>
              <a:rPr lang="en-US" dirty="0"/>
              <a:t>Sense changes through </a:t>
            </a:r>
            <a:r>
              <a:rPr lang="en-US" i="1" dirty="0"/>
              <a:t>dendrites</a:t>
            </a:r>
          </a:p>
          <a:p>
            <a:pPr lvl="1"/>
            <a:r>
              <a:rPr lang="en-US" dirty="0"/>
              <a:t>Transmit impulses via </a:t>
            </a:r>
            <a:r>
              <a:rPr lang="en-US" i="1" dirty="0"/>
              <a:t>axon</a:t>
            </a:r>
            <a:r>
              <a:rPr lang="en-US" dirty="0"/>
              <a:t> to other neurons, glands, or </a:t>
            </a:r>
            <a:r>
              <a:rPr lang="en-US" dirty="0" smtClean="0"/>
              <a:t>muscles, coordinate </a:t>
            </a:r>
            <a:r>
              <a:rPr lang="en-US" dirty="0"/>
              <a:t>and regulate</a:t>
            </a:r>
          </a:p>
          <a:p>
            <a:pPr lvl="1"/>
            <a:endParaRPr lang="en-US" dirty="0"/>
          </a:p>
          <a:p>
            <a:r>
              <a:rPr lang="en-US" u="sng" dirty="0" err="1" smtClean="0">
                <a:solidFill>
                  <a:srgbClr val="FF0000"/>
                </a:solidFill>
              </a:rPr>
              <a:t>Neuroglial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cells</a:t>
            </a:r>
          </a:p>
          <a:p>
            <a:pPr lvl="1"/>
            <a:r>
              <a:rPr lang="en-US" dirty="0"/>
              <a:t>Support and bind</a:t>
            </a:r>
          </a:p>
          <a:p>
            <a:pPr lvl="1"/>
            <a:r>
              <a:rPr lang="en-US" dirty="0"/>
              <a:t>Phagocytosis</a:t>
            </a:r>
          </a:p>
          <a:p>
            <a:pPr lvl="1"/>
            <a:r>
              <a:rPr lang="en-US" dirty="0"/>
              <a:t>Supply nutrients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8" y="2286000"/>
            <a:ext cx="3595255" cy="355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7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641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When tissues become damaged, inflammatory and immune responses occur (homeostasis)</a:t>
            </a:r>
          </a:p>
          <a:p>
            <a:pPr lvl="1"/>
            <a:r>
              <a:rPr lang="en-US" dirty="0" smtClean="0"/>
              <a:t>Inflammation – prevent further injury</a:t>
            </a:r>
          </a:p>
          <a:p>
            <a:pPr lvl="2"/>
            <a:r>
              <a:rPr lang="en-US" dirty="0" smtClean="0"/>
              <a:t>Release of chemicals, proteins clot blood</a:t>
            </a:r>
          </a:p>
          <a:p>
            <a:pPr lvl="1"/>
            <a:r>
              <a:rPr lang="en-US" dirty="0" smtClean="0"/>
              <a:t>Immune – mounts an attack against an invader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50304"/>
            <a:ext cx="4419600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04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Inflammation 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" t="8428" r="40817" b="38635"/>
          <a:stretch/>
        </p:blipFill>
        <p:spPr bwMode="auto">
          <a:xfrm>
            <a:off x="838200" y="1981200"/>
            <a:ext cx="7423537" cy="381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57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two major ways tissues get repaired: </a:t>
            </a:r>
          </a:p>
          <a:p>
            <a:pPr lvl="1"/>
            <a:r>
              <a:rPr lang="en-US" sz="2400" dirty="0" smtClean="0"/>
              <a:t>1. Regeneration: replacement of tissue w/same kind of cell</a:t>
            </a:r>
          </a:p>
          <a:p>
            <a:pPr lvl="1"/>
            <a:r>
              <a:rPr lang="en-US" sz="2400" dirty="0" smtClean="0"/>
              <a:t>2. Fibrosis: repair by dense connective tissue (scar tissue)</a:t>
            </a:r>
          </a:p>
          <a:p>
            <a:r>
              <a:rPr lang="en-US" sz="2700" dirty="0" smtClean="0"/>
              <a:t>Series of events: </a:t>
            </a:r>
          </a:p>
          <a:p>
            <a:pPr lvl="1"/>
            <a:r>
              <a:rPr lang="en-US" sz="2400" dirty="0" smtClean="0"/>
              <a:t>1. inflammation of tissue</a:t>
            </a:r>
          </a:p>
          <a:p>
            <a:pPr lvl="1"/>
            <a:r>
              <a:rPr lang="en-US" sz="2400" dirty="0" smtClean="0"/>
              <a:t>2. granulation tissue forms (new capillaries)</a:t>
            </a:r>
          </a:p>
          <a:p>
            <a:pPr lvl="1"/>
            <a:r>
              <a:rPr lang="en-US" sz="2400" dirty="0" smtClean="0"/>
              <a:t>3. regeneration and fibrosis</a:t>
            </a:r>
          </a:p>
        </p:txBody>
      </p:sp>
    </p:spTree>
    <p:extLst>
      <p:ext uri="{BB962C8B-B14F-4D97-AF65-F5344CB8AC3E}">
        <p14:creationId xmlns:p14="http://schemas.microsoft.com/office/powerpoint/2010/main" val="123044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Membranes (5.6)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Serous membranes (remember visceral and parietal?!)</a:t>
            </a:r>
          </a:p>
          <a:p>
            <a:r>
              <a:rPr lang="en-US" dirty="0" smtClean="0"/>
              <a:t>Mucous membranes</a:t>
            </a:r>
          </a:p>
          <a:p>
            <a:r>
              <a:rPr lang="en-US" dirty="0" smtClean="0"/>
              <a:t>Cutaneous membranes</a:t>
            </a:r>
          </a:p>
          <a:p>
            <a:r>
              <a:rPr lang="en-US" dirty="0" smtClean="0"/>
              <a:t>Synovial membranes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Serous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340352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Line body cavities that lack opening to inside</a:t>
            </a:r>
          </a:p>
          <a:p>
            <a:r>
              <a:rPr lang="en-US" dirty="0"/>
              <a:t>Form inner linings (parietal) and cover the organs (visceral)</a:t>
            </a:r>
          </a:p>
          <a:p>
            <a:r>
              <a:rPr lang="en-US" dirty="0"/>
              <a:t>Simple squamous and loose connective</a:t>
            </a:r>
          </a:p>
          <a:p>
            <a:r>
              <a:rPr lang="en-US" dirty="0">
                <a:solidFill>
                  <a:srgbClr val="000090"/>
                </a:solidFill>
              </a:rPr>
              <a:t>Cells secrete serous fluid to lubricate membrane surfaces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04109"/>
            <a:ext cx="3175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90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Mucous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Line cavities and tubes that open to the outside of the body</a:t>
            </a:r>
          </a:p>
          <a:p>
            <a:pPr lvl="1"/>
            <a:r>
              <a:rPr lang="en-US" dirty="0"/>
              <a:t>Ex. oral, nasal cavities, and digestive tract</a:t>
            </a:r>
          </a:p>
          <a:p>
            <a:r>
              <a:rPr lang="en-US" dirty="0"/>
              <a:t>Epithelium overlying conn. Tissue</a:t>
            </a:r>
          </a:p>
          <a:p>
            <a:r>
              <a:rPr lang="en-US" dirty="0"/>
              <a:t>Goblet cells secrete </a:t>
            </a:r>
            <a:r>
              <a:rPr lang="en-US" i="1" dirty="0"/>
              <a:t>mucus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288168"/>
            <a:ext cx="2434024" cy="225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32564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203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Cutaneous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Skin!!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3518" r="10500" b="4660"/>
          <a:stretch/>
        </p:blipFill>
        <p:spPr bwMode="auto">
          <a:xfrm>
            <a:off x="1842655" y="2057400"/>
            <a:ext cx="5403273" cy="46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66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038600"/>
            <a:ext cx="9067800" cy="1828800"/>
          </a:xfrm>
        </p:spPr>
        <p:txBody>
          <a:bodyPr/>
          <a:lstStyle/>
          <a:p>
            <a:pPr algn="ctr"/>
            <a:r>
              <a:rPr lang="en-US" dirty="0" smtClean="0"/>
              <a:t>Muscle tissue/Nervous tissue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5.4-5.5</a:t>
            </a:r>
            <a:endParaRPr lang="en-US" dirty="0"/>
          </a:p>
        </p:txBody>
      </p:sp>
      <p:sp>
        <p:nvSpPr>
          <p:cNvPr id="4" name="AutoShape 2" descr="data:image/jpeg;base64,/9j/4AAQSkZJRgABAQAAAQABAAD/2wCEAAkGBhMSERUUExQVFRUWFxUXFxgYGBwbGxcYFxgXFxwYGBwZHCYeFxwjHBwUHy8iIycpLCwsFR8xNTAqNSYrLCkBCQoKDgwOGg8PGi0kHyQsLCwsNS8sLywsLCwsLCwsLCw0LCwsLCwsLCwsLCwsLCwsLC8vLCwsLCwsLCwsLCwsLP/AABEIAMIBAwMBIgACEQEDEQH/xAAbAAADAQEBAQEAAAAAAAAAAAACAwQBAAUGB//EAEUQAAECAwQGBwUGBAUEAwAAAAEAAgMRIQQxQVESYXGBkdEFBiIyocHwE1KTseEUQlRictIjNILxFRYzQ6JTg7Lyc5LC/8QAGgEAAwEBAQEAAAAAAAAAAAAAAAECAwQGBf/EADARAAICAQIEBAUEAgMAAAAAAAABAhEhEjEDQVHwMmFxkSJCobHBE4HR4QRSI3Lx/9oADAMBAAIRAxEAPwD0Oq3RrvsNmIMg6E0yIBaau1L24QkJOaOHy5Lz+qMKVgspaSJwWzyxXsB+DxvC5Jbs9VwpXw4ry/cxrQKslraRQrWwoTjcGPyOOw4rpDaPH6rX2US95vq7JLSPAMUuZISEtgUxMN5kQ0HMCh2i8FVw45bTvtyN42FItFga/ts34EbUKLLhSeceaFOYWUIBGy8ZhaILTVkp5Im2r7r20uEsFpss6jiE9KvBptv/AEcQ11HAA4GVN6XEsEqgDchcSKJkG2uYZGomEaQ0yXhFTwc0cEBswFQJjxC9LsRBShyPqqmjWEi5FdQjNbbE3shfQE0nKh1OTIMfRoQK6gQRqzCKBaS0ycJ+e1WfZWkTZUYtyTroE5JYksAshNNwEx64ITBF8hwQ6MswUxlrrJ43qXEyp8jQ9tz2jbJZaOjxKbQCPVyg6efFhlr4cizESmHbT93DiqOg+mGxhTskXtN7StI8N7ippa4i2RdQ2ECf1T2RGGhA4BUWuztdeJHNSAyo4TU0WtM1aRsWxjIbZURQiBeARsuXNb7p3FbXDeFOkHlUykQGOFw4XpL7NLAYYDNBDflQ5YKgWoijhLxH0RpMtLi8CIvR4cJtAxwSGktMnXZyV5zagfGBEnianSVGT2efuCGDIHclusrTgAdiYyGB3DMYjHctcyYzHq9VpYbPBI6AAe02WE5LRBGrbJUF+BqNaEQZd00yTovV1BENuIG0Cm/JEGgULRLYs0dx8Cj0i0SNyNImLMBmpcu7JWK1HGxg9+ZF1RA/w+yyv9i35mhXpl245YHZkV5/U8NPR9lz9i3zXrxbKcKhS1kjgySgkyZkRs5ES+X0T2zbVvaGP15pByPjzW6Lm1AInqmPBCOhqz0GwGRGzbQ5ZLz48B0N0/Hy1hc2MQQ4HROY81W60lw7bZ628sUZM0pQfVEYe118gfA7MkfsS0zCVa4IDS8OGiKk4AfmndvSrPaZXGm2Y44b0aehtVq4lnsg/wDV81HGgltDUKoVqE6E8RKOvurjrTtkqTh6HlOgy7TJ+argW3BwTHWBzTNqU+t4kUFuUZrqNj2YOE2qeFpMNOHlsTIb5Z+aeXNdfQ4HAoom3HDyhjYjYgrQ+I5pMezZ8UL4MqqiHGwPHNJ2Z+HMSSC5zJtIDmG9pSx0TBDjEhNLXkSNdc+Ktiw8qFTtiSd2qa+epCZad/Etx0C0z7Lvr9VkWANoRuhTEzucEAeW0dUYEX/VFELe4k5s5FywEg31wn6qrQARMFAQDRw3pF/qdSOO3SumCli1ubQ19eCsMIi46QyN/FLkD6r9U9jRSVU9jGxBgZfL6pwi58UiJZaJYL24THrBPHINKlsVugtP5TmFgLm311j1VZDdO7gjEbA8D5FKrM87Bez0hSuzkkOhEJuM2GRyKfB6QY6jxom6eaRNyjlK0StfpX3o2Aikpjw+idaOjyKtrjRS+2IVDTUl8JpDMQ4LVwtfqS5NIwalZ5PVeA4dH2U3j2LbsKlerZrfom/cea8nqi4/YLKKj+C3zqvRtFl0qyE8xfLzSe5rwEnw0p9D0ohZEGvUoX6UI0J0T63KGHGcwyBnqXoMjmIM8xcQnXQ0/TfD84joei/b6v5oIkJ0M6tShLSLp6lZZekSBI1GXLJKhSg1mOUM9ux4IdKolPPUV4dt6GiQ3mLAJcCZuaTMgyAIli0yF1y9+NYA8aTDu5qcQSMSD4fRNOmTCSXhf7CILXNAdKUxUXyzAzCJ8Vrr6HNUabvvTIwKD7OHXSPzQ5Jl6s2yV3TsaEZOhiKzAgkO2TlLirrNaoVoaSwycBNzHUc3hRw1hQxoDm3imSOySZVoGVL9iL8gnwov4oYf0GvsxF2HqiwSN9D4fRWw47T6xQR7LvCmyFxOUhDg9l1W+uCKDHYaES9eK2GCyoqLj6zRmCx5p2XZZ7EWDa5+6DiskK1bmEjSpg4asEftHMpKXyK50JrjMEtdm3HaMUyVjcXBJFWOGtpuO5P+0NNHDQPFv0UUSE5p7UtTruJuG9OZaMHjiii5QvKyNi2aVRxFUBiGU5A4TRCbatu8N45Jgcx93ZPrFGURdb5ITHrIzaaVvHHBbEiy7wmPeFd6ojWf3gR+YepFSOhOYJskW43ltJU0b20yRjmbRcZd/kbCcT3HB2Yx4FG1+lcJHLkpHMY6RbNpFZDyKbpOF8njA3OHNOhuPfeGa9lciibGNxAd6wW6ekJEaQ/5DnuSxBBuM/mEheo0atUp3pggB4lc7JLa9zb+0NfqiJpa7HROGXHBMh3ujoUWJC1ty5Kv2kOKNeRvCUbQRSINjs9vMJMexz7TTvCCGlJ28Pqjn9E1o6ixJNriDFchUQ1xb3QPVCytf0bY619gzaDM3K72Znouo6sjKj9owK+b6pxnssNlINPZNnxPBfQs6QDxJw5gjEFLmLhcOceGnuvsY6yteZHsuzUsaxvhHSGGOpek0CIJE9oY3T16ip4vtGuk4h0OXdIqTtwoizaHEldfR/g6G4RBIyDsNexRx4Lmm5WPhtPd4Y7kbop0e2C9uDh3htH3khxlpePYlstqc2RB2gr04UdkS/suKhEEOq0gj1fiEJh5015JinGM87MtiWQi5SOhyMxTZ6mE6D0g9lHibc/rzVTw140mmfrFKjLVKHi26kUO2YPAI9VWRbG01aZLIsKZz1cljYTpUQso1wsxdCiwtvG8eqp0G1SuuWC0nET1ckJewmtDP1MIu8FPPiRUZGrTeKrnQwbzzB9TU3si0TBpg7A7cimMjzob9cuIQ0Z6ejGxHObeNNueIUpPuncduCo9vKvH6oXNadR8CgI43R5Vvs0R9YcZ0J+uZYbqOGE5XyUdgt0dmjDjwiXEyBaJtOOk0toBKXJe5FgSv+axkN7Z6DiM/qFcZUsm2pUDDjyoKjI3jX/ZOk11xkVHGiHSm6esXi4Xe79UYijG45881LVg4cypge3uupkajgUD53gaJ/LyN65kI/dMxkb+SXEtbm1IoLxK5KupCTbwYYrTVzdE4uaKHa3DcjbnRwzB9S3oxGhRJB3YeaA3B2w4nUkRujntMxUjEUdvGKbpFJp4eGVQ2NNxJM7jeNi6JBneJ+BG9RMtR+8NIC8gSI2i8blSy2UBDg4fmNRITq7DegmUJLY58NwqO0PH6oAWv28CqocQOuocjfuwO5BHgtPeEj7wvG3NDEpcmTFr2Ch0mHVMbxgULb+w7Rdke6dhwR6D2V7wz5rI1nmCRQ/PaFS2NU1z79UGXRcYdVyhBjCgiPAFwBouRa8zCUM8vqH1Qs0+jrIRX+C2fiq4tjxH9l5HVOK9lgspEyPYtI4lfQwbcx4k6js8DyWbeWZ8HXDhprKIfaOab5HA81fZbc2INFwAdlhuXWiyGS82LZSNWSGb/BxV5l1qsZBm31zSINocDOU5Xj6J1l6SI7L098Bj6ijkEanH4ZohtdoDRpsMjiPCiOy2z2g7VCutFlpJwmM+a2HZgAAChF/DpGlspzFMQlPszmduGaHDyWDTZQiY9XZJ0OKb26ptKZOVlf0Y2K19D2X+B2clum5pkZg5ozCZEuo7I+qpMRrm0NQMDeB+U+RSJVPH0HmGHit+Y8wpI1mI1hOhPF4w4jUVS1wOHBMWpwZ4xDxWG7ROINQ4DAi4jbktstqD3Bjm+zie649l0sYbsJ+6VfHsqhtEBrgWRBMGlVaN1JTyiwNromYN1R4OHmifZ5YS+RU9liFg0IjtNgHZcauZqni3avQAlQ1HPJFGMm4k3snNFahLa8gzbf7p8jjsKtMGQm2oxB9USnBjtR188VLpAp3uD2HisgdnqSQ/o4gzad2B2rY1kI8uSWLU9v5hrvSZpFP5GCIWicWnV3ThcqvbAiTxvCJtra4Su2rWwJ0AB89mtJZJlK/EiG02O+VQZ7EqB0g+HQdptOw/D9D7xsqNSukWnMfLaEESCx2WzNPbY1U01U1aGQzDtFWEtiC9po4SyweNijtFnLT2hL8wF+0IY/RZEi2srsxsIqFXZOkiezGr+aVR+rPajAknFXB2vr33kgk4CjiGjVpN3g1btBVbbU4ATGkLuz2sOICoi9HAVYd4UUSCWmcpaxdvCq6KUo8Qohx2numuXkj05XiWY5ZKMuBM3CvvNplfhxTPtLm0ID23AGh3FPCE4dCmTTnwXKScI10y3URMhchSOZwzz9mRdVdJvR9kxBgtMjvuVxId3b8Rns1pHVBzX9HWRs5OEFoE8b1kdjmvk4bCNWf0U0nI0/xXcEnhl9ntzmUvbWmIVwa14m0zHy2ryrOQROdUYY5pm2msKWmsFT4abxhjLRYJbEmTmqv7Y4jtCYzHJE2OHUlP5hMSlNL4lYpnSB+9VOhOYbsbxyzS4llBuPkpX2ZwMvHPaMCmCjCW2C+NZTKbTMeuCi9qJyd2TnyyWwekHsMnV288d6qc2HGBleLwoDMPFt1RrYjXUiD+rnltT3MIEj2m4H1evJcHwjmM/I5pkLpXRMx2Qbx9wnMe6VS8hS4LeYZXfsUxINZjjj9QuYD9RdT5FPhWlj8dE67jsNyGNZy0z+SKyZ6n4ZGtjVkb/AhMNnbEbLEJAk4czjqOCwhw5i8bVrGJLXTDER7OWX8fIoYNoLTIU1G76K5ltBGi8UuDhcP1DBKj9Hz7pB9YKzVT+XiIKHbBPI5G7imxmNdqK87QwKIabR2TMZFYyqxPhq7TGmM5lCJjWu0ob6AyOR8kuHahcZt21H0WxrM1wuB1hZ0VVPOAYtmleJ+RQtBwKOFEIpPSGEzIjfii0GPNDI5GhHPcnuVbW5otxuiAg+8BOY/MPvDZVDFsocJggj3m1G/Fu9LfBcKAz1FKnI1m0/PYUchqK3iNbanQ+y+owOPIo3wWPE212Jbo5lJwmPHbK4rocFhq12ibqH5i8IoKrOz8tjIbnMuO5Usjh2o5YbjzSXzFHiYwKndZaTZWl1A4eTk6HSllj4tllq1Jb4JGzI3JMG1m7vDLLaDUKmDFBuO5U1SKalHcQWt/Nwn4rlSW6lyEc7nk8nqrZyejrKR/0Wz8V6DyZAOqMKy4HBS9Tf5CyAO0T7Ft9xnNerGhEd4bxUHco5sXAn8CTJIdlkQWuF4mHUMshKhTw4gckAErjunTcUbXhOzeTbNhxZGl/wA93JGYrH94aDs8OOBQRIAdLA3jIz+RUkSDFYKtLhWUzMbA4VG/NNU+ZKUXzplkdr217zZXi++85pBts+82Yn3mXja2/hPYgstpBuNMdEzl5YFPi9Hl40muBOYEjvTutyqUcTBh2lpFSHtzxGo5II1hLZFhu1/IqONCewzIlrA9a71bY7S11J6LhhgeSMM0cXBao7B2fpafZignDSA7Q/UPvBFaeiQ4aUNwka/lPIrbRZtKkpG8FT2cvYSGmRywd5TUmarxcN0+nLvvzJnMLDIj2Z/4u9Zq2ydMuaAHinhuOCoFvnSI3wpwSh0XDMzCIGYbdXMYJqXUcpxkq4se/UsGhE7hkTh6vSIjnMvwUn2bQOI+X0VhjvA7QERuPvDZnvVppGLhWzteZzHtf+V2pB7NzO9PU4clhszXicM7sRuRQrYW0fVufNNyH/19uYTo5I7TQ4Zi9B2T3XS1FPbCa8TYdE5YFLiQDiAspEprbYB0J33gD6zSzDkaOLDruO+7isDiLiRtpPeKFc+1kXiXj4hI0SlyNiOcO+wH8zfUkLXzuIcMjesh25uch4eHJNfZ2ukSL7iPIhOx+HxLvvoY2K6kiRLOqOHN4IIBxkMthSXWSI0UOkPFJZHOleWn1gpHpUlcRzoQFxlqrTcUJaMQrYdvaRKKANeB16kFq6NJaXQjOlMf7p2QuJTqWO+ohjD90z1XoC6RkeyfBQiISTWZmeyb9EUpITnQqr7Q7uu7Q919CP0ux3qtjfRQUQD7wGpww33jet9i1xnMzzoCsa2f+m7ax9OBQubgQWHiFSF+/foH7FwucuSpRBSR4rkajFp3uiHqm4GwWUC/2LaHG9e1C6QcyhGk3I+RXidWLI89H2UymPYsIlfivRDzKRrt9VWb3FwYxlwo8z1GwoUXuGRyxU8WxObhMalMIbTcSDrpwVELpCIyh7Qyd5FINMo+F35P+RBdLZ6vToNtIxO0eYTXRIUW46D8jTxxXn2xhhuqN49VTbNI1P4Wsnqm0BwmWgjNvzIUpswq6E7ddI6skqzRARMGW/ywVJdO+hz5oM9Oh0jGW7Sm2I2ZzlXeLju4JFo6NE5wzUYXEbinxLOSM9eP1CQy0FtHAPbkbxsN4RuVHGYe3f8ARtmtf3X4cQqItlm2knD1dklaLInddXJ3eGwpcN74Z8rwd3JFg1buOH0NY/R7LqjAOv3HFG6xsddQ8OGapEeHFEnCTvA7CkxbK5hpUI9SVPPRiHQ3tudMe66oPGoWwYwnTsOyJ7J2HyKcyKCJeHKaW9jTQ02+qhO2yrvEkbFhkGZBYcHNuXGPX+IJ/nbf/UMVjWxGd06TcjUbl32xpo5pb6wok2FX5+hrbJP/AE3A7DI72lLFoiwzI11HkfJa+E03OH9QpuIqEc4gEqlu6I2Wx1Qgfrn1Db0pDNIjHNOYExz+aayA1w/huDswDOW68KJrsNEY90kf8XTA3SQOYyeLXYG70d6Qv018tr6/Tcqi9HitJHUkCC5hodv9lQy1RAO1KI3Xfx4LXW9ovBAydhPJw80CTmsbgQ7X7wlrFRvxCZFY147QBHvNXCG147JBCSYJYZglp1XHaMUfsLDeMMAwHN7pDhkhhxgDNjnQ3eB24cU0Wus3DRN0x3TtyWusrH3FP1Lv/fv8ButwJ/iDRd/1GVB/UMk42Rr2ntMfOciMNovXlxbFEh906TTnQ8ioyReZw3Z0H0T9MlLgqWYPv7oy32n2H+uDDbMAPq5hmZXgdkXd6V6rh2wyFz2m4zmNxC5tujtu7TZXS0gdRa64bDuWWa0wiJMhaEpzEGUgTUzhulKc8L1osqqyX8XzK/QeLQ383iuS3ezn/qM36QO8SouQvQ5nFXzJeqFsiM6PsspOb7FlDXNey23Q30e3ROa8fqjAH+H2U3/wWTAwqV6Zs7SKGe1YPcjhKDgvwPFnF7SHNQPs/DgQpjZ5XcExjXgTa87DXijnZrXmBFsvo3fRZDivZRw025G8fpcqYdpBo6h8Fj2S2Jla3tJCRZmvOlCOi7FrhI8juTIVokdF4k71cUBh4j1sRh2kJGR3/I3hCYPO+fugnxXMN025hDa2+1l7J7REA7pA7WyeN6xj3CneGRvUPSUAmToTtB8rjKR2TyrRNbijG3597kb7bEhmUaG5lZB0iK4Am6q9WBai6hGkBgaFTQOsLu5aGzaTo6JBJlOVZ7pZqqz2GG549i8HRedJhPbFKge9eCtpK+XsaSlS/wCRV58v6OcBOYO4j5FPs1tc0yPaGRRgSo4b9VEmNY51ad31WHPBlcZYkV+zZEuMjl9UqLBcLxpDxUgtBaZOvzVUK0zFHSGtIlwlH075i2uIPZJB1/JE+I6XaaCOBTDEJ+6HbKfNAYjRg5u0TCOQXfLv7k7pDAjUfJCyOJ4t18wqBaWmmm2ev6onwcwHDUhs01ViSCY7S+81+oy80LocsxtqFK6xtNxkcp81gMWHQEyyvHihBoXyv8DXQXCrTt0ajgVjLQf/AF82m9C21tJqCw5t8wnuDnCfZeMxf4J8hu14kT+za4zY4NdkKHeDTgmQ7a9tHiYz9XJcR06OE/1UPEI4bqSEyPddf/SUbjatZz31KAQ7uy1hJfZhOh0Tl9FhsgcJw3SOINCCs+1ub2YjZormyEn8r/bmMFpe2hnLZMJb3Nfe0bj5FGyJDd3YhbqJp43InWN99H6xf4IphiLzh+xILCz/AG36JyMxPjchtFlcf9RgdK43OGsOFQmPh4G/I+RWw4jmXOcPEclVs2t9b76ombEkJe1ijUS0+JbNcrPbHJh3HyWqlfdnNJq3jv2PE6quLbDZTh7Jtcr17bba0y0gdov+qg6qWIno6yEYwGT8UceDo6vl9FD3K/x9E+Glzo9SJBcQCCHg43HwSGmuWY557VNZo7oZmKTwvado8wvQc5kUe6/Kf/icdiTG04b7E0QDKvgVsKORdUYgrXNcJhw+v1SHC4SJx/MNmaOZaSaopdI1aZHJJBDp4EX57ZYhLEcfeqPel/5DBdHgmjg6gucPu+sk6Go1hhOilvemRKjhWXMeKaIkxWoOIqDu9GqyHaWuOi+TXnH7j9nulYLKWEyMsZFGwnWzwxUeyGY0SDKoBEyDqN4UFqsYfJrwQQQWmYlMZTuPBew1+BEvluyRRYcxUceaE3yGuJWGjej2PEOT36ZnQuqZayOaeWkYcF5pJbdpDxCdZ+lpUNfWtDy7ZlLhS3iUOLTQ18PmpnWBmDiFU23sPeA9bURs7Xd0yPEKSVKUOqENsrgKEOGpbCixATeQahoMv7LIk4R7VJ3SJ+SYLSZ3icsZD5lA3bXJoF8adHsadoB8UvQhg0DmbHH5OEk10YGrmEg4tIIOxBoMdc8t1FFsFjqvsMDHSoWxBkey7kVmkAZVYcnXbjcpY0GJDrKYzF28JsDpSYk67XVNZG4OrWV5d/g2LCH3mzGYqgh2QGsJ9cp1VAhYsJGy7gpY0Mk9poJzHZPghDi7xffp/Y11oe2kVukM5V44pboTTWG7+k0Xf4g5tHGYyeJ+N62UN+bD4bkepSTjmvbb2/gW2MJ9qbXZ+Rz+aqbHnR3rzCniWd8sHjj9VNpgUq3VeOB8kUPQp7d/k9B8Fjr2z1i8JD7AKaLyJGYrokc0tkZ2EjsNfGRT220XO/5fVN+YqnHYxseKJ6cojcJyDhK+TgJmeRmhFpaTKoxk8fI8FRIHumWwzHBLeZfTkVV9SVXQHQyB3EEblyzTdg8LlSqjF3ZF1PiubYLJl7FuzFe05wcJOA2heT1Ktrf8PsjXYQWifG9e3EsovbLcsnuzLhuoq1R5kWyFtW1bl6uKxondfkr4b9EyIp4fRZGsjXVYa5YhSdK4v+3uIhRzKTqjBbEhhAJ3ELWuleqq9h1m0A/RNIl+D7p/qShAdDObT4qp8jeghucy7tMOBw2ZJIpSdUid8KY7MiDTRN1ckcC0aI0XT0cJ3t1A4jUqvYtdVtD7p9VSy3Bw8j9VV0GtPD/sY+HjLSCU2MWmk5a8Fwa5p7JltuRm1++3eEt1ZNfua2I06lr4AN7QR6xQ/ZWvHZcPMbkow4jLqJsSrk8mO6OYbiWnIoP8Ne3uyOwohaHfebPZQpzC03OIOuniEWaapx5/kmdHeJaU+zdOvzUPSdlZHM4jGuIuIJa4b9q9v2rv1DaHJUUMPehka2qU+YRmr29jwuhbNEgRWyjEQZ9uHEE5j8pFAdYlsX0MazscZsN4UMSyN/23j9LseNFO4uZUBwkcKg8LlUm5eJlvhqT1RdMvm9hkHSwlO/mlxmh3fYWmtW08LkplsLgNIBwpSWlvkblRCk6ZZpTxDTMb2G5CSYmnHL9xMHSbVji4Swvnrabl6LOkARJ4lrHJTxXQzjonWJEHbguESV50hn9cQhmckp7rJc6AHCkntUb7ABdNu25FBh4sdXVRUfa3Cj2z8DyS3Mk5Rwn39iEw3tqAdrahF9rmJOa127mrGezd3XSORoVr7KTeAd3mEWP9RfMs+x55hQj7zPEJgskx2XB4yxWxLIBgRsMwoojCDSusTB8k0jaPxbPvvzHOsujm0+CwWyI28BwQQrXEF5J/UJ/VM+1MPeaQfy1HBMun8ysz/EIfuHiuWSZ77d4M/kuV5OdqF7P6nj9WGkWGymX+y2vFe3CtDhcAThhqv5pXUt7HdHWRpofYMFcb8V6Uex5S9fNYuSTyRwuMnBRkuQDLY1/Zd2TW8UXOm2+owIvG8YKe0QJynIgEGRNQdR8Etlqc2YwyOXmnqiarhp+EvgxWRBok9rA4ywS3wiyhEx6uyUT9F1RRw3cDgU+D0gW0eJjP1ilqB8Nrw+x12seIRQowwOqR9URRGA9ppUkVpFSOCNSKilIvbAndwyRCdxM/1X8cd6ig2oXzIKsZatQcPknasznGSAfDGE9hSzMbNaqaWnGR3oYjTtRqQlLkSRITTUiRzE0s2mIy4lzc5aQ5p7w0mTjo5TuO/BbE6NdIEEZzvnvCNas1UorEvqQw+nYTjIgTBl2TUH9JqE0xITqh4B1jR+hRmA657WuvvE5A4TvSTZWUoWXUaQRIAgdl4MtxCeqDNPg5fc0Wc/dIO9d/FFxc3xHrcmQWMArM5GUjLdenezYe67ihzSYnPr9iP7e6cnhhy0myJOU204hUNDaSD2GU+y6YG1bGgnGTh6xHmkeyycRqNfEUSc0HwtYwHEgnU7XceISXwp1vPBw34rXEjM6wZfJG14PeExmL94uPgnqXItWh8HpVwo8CK3J0hEbxo5Ohw4EWkN2g73D2XcDQ7lM7o3TE2yePEcbt6iiWIihmNR8p3bk7TM1Dhy8Lp98v/C6PZYkMmYmMxethdJ4GTttDxSYHS72UJ0hk6tNRvCfEtcB4m5pZrvb/APYXb0rVg4y+eN+a/j+Bv8J4vDTkfUlrbI5tWOdL8pmOFVL9g0h/DiNdqmJ80l1gis+6R+kp3ElRWyl+z/s9RlseKO0X7BonhWaJ1ohuvBH6h5heWzpGKL5/1t0h8qcU9nSQI7TAf0u8jNFpES4DWa9n2iiJAF4qNVRzSPZDEomxGXtcWHXT+60vneGu1g18KFPUNWgPs/qf1WoHNb+fgOa5VqXQxd3ufg1h6etLYTGttEYNDQABEcABkADRXw+tFsl/NWj4z/3LFyppWfJt6Uces1r/ABVo+K/9yW7rHaiP5mP8V/NcuSSQ1J9QYfWK1fiY/wAV/Naesdq/Ex/iv5rlyKK1O9wWdYrULrTHH/dfzTT1ltf4m0fFf+5cuQkJyd7iXdYLVP8AmI/xX80Q6x2r8TH+K/muXJ0itUq3Nf1jtU/5mP8AFfzWwustrBpabR8V/wC5auRSJ1Otzj1ktZmDaY/xX/uQWfrNa2ns2q0DZFeP/wBLlymkGp1RWetNs/F2n4z/ANyW7rNa/wAVaPiv/cuXJtIzTYr/ADJa/wATH+K/9y09Y7V+Jj/FfzXLkqRep9QW9ZbWLrTaPiv/AHLndY7V+Jj/ABX81y5NpD1O9wXdYrV+Jj/FfzWf5htX4iP8V/NcuQkVql1NhdZLWHTFpjg6orx5qmL1ntZvtVoP/df+5cuToiUnZK7rDapfzEf4r+axnWC1BwItEcTvlFfXxWLkGmuVbmxenbTM/wAeN8R3NUWLrTbNGX2u0y/+Z/7li5KkZyk3HLHO602z8VaPjP8A3KaP1htRvtEf4r+a1cnWSYyaeGLb1itUv5mP8V/Nd/mK1fiY/wAV/NcuQa6pdQz1jtX4mP8AFfzXLlydIz1Pqf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MSERUUExQVFRUWFxUXFxgYGBwbGxcYFxgXFxwYGBwZHCYeFxwjHBwUHy8iIycpLCwsFR8xNTAqNSYrLCkBCQoKDgwOGg8PGi0kHyQsLCwsNS8sLywsLCwsLCwsLCw0LCwsLCwsLCwsLCwsLCwsLC8vLCwsLCwsLCwsLCwsLP/AABEIAMIBAwMBIgACEQEDEQH/xAAbAAADAQEBAQEAAAAAAAAAAAACAwQBAAUGB//EAEUQAAECAwQGBwUGBAUEAwAAAAEAAgMRIQQxQVESYXGBkdEFBiIyocHwE1KTseEUQlRictIjNILxFRYzQ6JTg7Lyc5LC/8QAGgEAAwEBAQEAAAAAAAAAAAAAAAECAwQGBf/EADARAAICAQIEBAUEAgMAAAAAAAABAhEhEjEDQVHwMmFxkSJCobHBE4HR4QRSI3Lx/9oADAMBAAIRAxEAPwD0Oq3RrvsNmIMg6E0yIBaau1L24QkJOaOHy5Lz+qMKVgspaSJwWzyxXsB+DxvC5Jbs9VwpXw4ry/cxrQKslraRQrWwoTjcGPyOOw4rpDaPH6rX2US95vq7JLSPAMUuZISEtgUxMN5kQ0HMCh2i8FVw45bTvtyN42FItFga/ts34EbUKLLhSeceaFOYWUIBGy8ZhaILTVkp5Im2r7r20uEsFpss6jiE9KvBptv/AEcQ11HAA4GVN6XEsEqgDchcSKJkG2uYZGomEaQ0yXhFTwc0cEBswFQJjxC9LsRBShyPqqmjWEi5FdQjNbbE3shfQE0nKh1OTIMfRoQK6gQRqzCKBaS0ycJ+e1WfZWkTZUYtyTroE5JYksAshNNwEx64ITBF8hwQ6MswUxlrrJ43qXEyp8jQ9tz2jbJZaOjxKbQCPVyg6efFhlr4cizESmHbT93DiqOg+mGxhTskXtN7StI8N7ippa4i2RdQ2ECf1T2RGGhA4BUWuztdeJHNSAyo4TU0WtM1aRsWxjIbZURQiBeARsuXNb7p3FbXDeFOkHlUykQGOFw4XpL7NLAYYDNBDflQ5YKgWoijhLxH0RpMtLi8CIvR4cJtAxwSGktMnXZyV5zagfGBEnianSVGT2efuCGDIHclusrTgAdiYyGB3DMYjHctcyYzHq9VpYbPBI6AAe02WE5LRBGrbJUF+BqNaEQZd00yTovV1BENuIG0Cm/JEGgULRLYs0dx8Cj0i0SNyNImLMBmpcu7JWK1HGxg9+ZF1RA/w+yyv9i35mhXpl245YHZkV5/U8NPR9lz9i3zXrxbKcKhS1kjgySgkyZkRs5ES+X0T2zbVvaGP15pByPjzW6Lm1AInqmPBCOhqz0GwGRGzbQ5ZLz48B0N0/Hy1hc2MQQ4HROY81W60lw7bZ628sUZM0pQfVEYe118gfA7MkfsS0zCVa4IDS8OGiKk4AfmndvSrPaZXGm2Y44b0aehtVq4lnsg/wDV81HGgltDUKoVqE6E8RKOvurjrTtkqTh6HlOgy7TJ+argW3BwTHWBzTNqU+t4kUFuUZrqNj2YOE2qeFpMNOHlsTIb5Z+aeXNdfQ4HAoom3HDyhjYjYgrQ+I5pMezZ8UL4MqqiHGwPHNJ2Z+HMSSC5zJtIDmG9pSx0TBDjEhNLXkSNdc+Ktiw8qFTtiSd2qa+epCZad/Etx0C0z7Lvr9VkWANoRuhTEzucEAeW0dUYEX/VFELe4k5s5FywEg31wn6qrQARMFAQDRw3pF/qdSOO3SumCli1ubQ19eCsMIi46QyN/FLkD6r9U9jRSVU9jGxBgZfL6pwi58UiJZaJYL24THrBPHINKlsVugtP5TmFgLm311j1VZDdO7gjEbA8D5FKrM87Bez0hSuzkkOhEJuM2GRyKfB6QY6jxom6eaRNyjlK0StfpX3o2Aikpjw+idaOjyKtrjRS+2IVDTUl8JpDMQ4LVwtfqS5NIwalZ5PVeA4dH2U3j2LbsKlerZrfom/cea8nqi4/YLKKj+C3zqvRtFl0qyE8xfLzSe5rwEnw0p9D0ohZEGvUoX6UI0J0T63KGHGcwyBnqXoMjmIM8xcQnXQ0/TfD84joei/b6v5oIkJ0M6tShLSLp6lZZekSBI1GXLJKhSg1mOUM9ux4IdKolPPUV4dt6GiQ3mLAJcCZuaTMgyAIli0yF1y9+NYA8aTDu5qcQSMSD4fRNOmTCSXhf7CILXNAdKUxUXyzAzCJ8Vrr6HNUabvvTIwKD7OHXSPzQ5Jl6s2yV3TsaEZOhiKzAgkO2TlLirrNaoVoaSwycBNzHUc3hRw1hQxoDm3imSOySZVoGVL9iL8gnwov4oYf0GvsxF2HqiwSN9D4fRWw47T6xQR7LvCmyFxOUhDg9l1W+uCKDHYaES9eK2GCyoqLj6zRmCx5p2XZZ7EWDa5+6DiskK1bmEjSpg4asEftHMpKXyK50JrjMEtdm3HaMUyVjcXBJFWOGtpuO5P+0NNHDQPFv0UUSE5p7UtTruJuG9OZaMHjiii5QvKyNi2aVRxFUBiGU5A4TRCbatu8N45Jgcx93ZPrFGURdb5ITHrIzaaVvHHBbEiy7wmPeFd6ojWf3gR+YepFSOhOYJskW43ltJU0b20yRjmbRcZd/kbCcT3HB2Yx4FG1+lcJHLkpHMY6RbNpFZDyKbpOF8njA3OHNOhuPfeGa9lciibGNxAd6wW6ekJEaQ/5DnuSxBBuM/mEheo0atUp3pggB4lc7JLa9zb+0NfqiJpa7HROGXHBMh3ujoUWJC1ty5Kv2kOKNeRvCUbQRSINjs9vMJMexz7TTvCCGlJ28Pqjn9E1o6ixJNriDFchUQ1xb3QPVCytf0bY619gzaDM3K72Znouo6sjKj9owK+b6pxnssNlINPZNnxPBfQs6QDxJw5gjEFLmLhcOceGnuvsY6yteZHsuzUsaxvhHSGGOpek0CIJE9oY3T16ip4vtGuk4h0OXdIqTtwoizaHEldfR/g6G4RBIyDsNexRx4Lmm5WPhtPd4Y7kbop0e2C9uDh3htH3khxlpePYlstqc2RB2gr04UdkS/suKhEEOq0gj1fiEJh5015JinGM87MtiWQi5SOhyMxTZ6mE6D0g9lHibc/rzVTw140mmfrFKjLVKHi26kUO2YPAI9VWRbG01aZLIsKZz1cljYTpUQso1wsxdCiwtvG8eqp0G1SuuWC0nET1ckJewmtDP1MIu8FPPiRUZGrTeKrnQwbzzB9TU3si0TBpg7A7cimMjzob9cuIQ0Z6ejGxHObeNNueIUpPuncduCo9vKvH6oXNadR8CgI43R5Vvs0R9YcZ0J+uZYbqOGE5XyUdgt0dmjDjwiXEyBaJtOOk0toBKXJe5FgSv+axkN7Z6DiM/qFcZUsm2pUDDjyoKjI3jX/ZOk11xkVHGiHSm6esXi4Xe79UYijG45881LVg4cypge3uupkajgUD53gaJ/LyN65kI/dMxkb+SXEtbm1IoLxK5KupCTbwYYrTVzdE4uaKHa3DcjbnRwzB9S3oxGhRJB3YeaA3B2w4nUkRujntMxUjEUdvGKbpFJp4eGVQ2NNxJM7jeNi6JBneJ+BG9RMtR+8NIC8gSI2i8blSy2UBDg4fmNRITq7DegmUJLY58NwqO0PH6oAWv28CqocQOuocjfuwO5BHgtPeEj7wvG3NDEpcmTFr2Ch0mHVMbxgULb+w7Rdke6dhwR6D2V7wz5rI1nmCRQ/PaFS2NU1z79UGXRcYdVyhBjCgiPAFwBouRa8zCUM8vqH1Qs0+jrIRX+C2fiq4tjxH9l5HVOK9lgspEyPYtI4lfQwbcx4k6js8DyWbeWZ8HXDhprKIfaOab5HA81fZbc2INFwAdlhuXWiyGS82LZSNWSGb/BxV5l1qsZBm31zSINocDOU5Xj6J1l6SI7L098Bj6ijkEanH4ZohtdoDRpsMjiPCiOy2z2g7VCutFlpJwmM+a2HZgAAChF/DpGlspzFMQlPszmduGaHDyWDTZQiY9XZJ0OKb26ptKZOVlf0Y2K19D2X+B2clum5pkZg5ozCZEuo7I+qpMRrm0NQMDeB+U+RSJVPH0HmGHit+Y8wpI1mI1hOhPF4w4jUVS1wOHBMWpwZ4xDxWG7ROINQ4DAi4jbktstqD3Bjm+zie649l0sYbsJ+6VfHsqhtEBrgWRBMGlVaN1JTyiwNromYN1R4OHmifZ5YS+RU9liFg0IjtNgHZcauZqni3avQAlQ1HPJFGMm4k3snNFahLa8gzbf7p8jjsKtMGQm2oxB9USnBjtR188VLpAp3uD2HisgdnqSQ/o4gzad2B2rY1kI8uSWLU9v5hrvSZpFP5GCIWicWnV3ThcqvbAiTxvCJtra4Su2rWwJ0AB89mtJZJlK/EiG02O+VQZ7EqB0g+HQdptOw/D9D7xsqNSukWnMfLaEESCx2WzNPbY1U01U1aGQzDtFWEtiC9po4SyweNijtFnLT2hL8wF+0IY/RZEi2srsxsIqFXZOkiezGr+aVR+rPajAknFXB2vr33kgk4CjiGjVpN3g1btBVbbU4ATGkLuz2sOICoi9HAVYd4UUSCWmcpaxdvCq6KUo8Qohx2numuXkj05XiWY5ZKMuBM3CvvNplfhxTPtLm0ID23AGh3FPCE4dCmTTnwXKScI10y3URMhchSOZwzz9mRdVdJvR9kxBgtMjvuVxId3b8Rns1pHVBzX9HWRs5OEFoE8b1kdjmvk4bCNWf0U0nI0/xXcEnhl9ntzmUvbWmIVwa14m0zHy2ryrOQROdUYY5pm2msKWmsFT4abxhjLRYJbEmTmqv7Y4jtCYzHJE2OHUlP5hMSlNL4lYpnSB+9VOhOYbsbxyzS4llBuPkpX2ZwMvHPaMCmCjCW2C+NZTKbTMeuCi9qJyd2TnyyWwekHsMnV288d6qc2HGBleLwoDMPFt1RrYjXUiD+rnltT3MIEj2m4H1evJcHwjmM/I5pkLpXRMx2Qbx9wnMe6VS8hS4LeYZXfsUxINZjjj9QuYD9RdT5FPhWlj8dE67jsNyGNZy0z+SKyZ6n4ZGtjVkb/AhMNnbEbLEJAk4czjqOCwhw5i8bVrGJLXTDER7OWX8fIoYNoLTIU1G76K5ltBGi8UuDhcP1DBKj9Hz7pB9YKzVT+XiIKHbBPI5G7imxmNdqK87QwKIabR2TMZFYyqxPhq7TGmM5lCJjWu0ob6AyOR8kuHahcZt21H0WxrM1wuB1hZ0VVPOAYtmleJ+RQtBwKOFEIpPSGEzIjfii0GPNDI5GhHPcnuVbW5otxuiAg+8BOY/MPvDZVDFsocJggj3m1G/Fu9LfBcKAz1FKnI1m0/PYUchqK3iNbanQ+y+owOPIo3wWPE212Jbo5lJwmPHbK4rocFhq12ibqH5i8IoKrOz8tjIbnMuO5Usjh2o5YbjzSXzFHiYwKndZaTZWl1A4eTk6HSllj4tllq1Jb4JGzI3JMG1m7vDLLaDUKmDFBuO5U1SKalHcQWt/Nwn4rlSW6lyEc7nk8nqrZyejrKR/0Wz8V6DyZAOqMKy4HBS9Tf5CyAO0T7Ft9xnNerGhEd4bxUHco5sXAn8CTJIdlkQWuF4mHUMshKhTw4gckAErjunTcUbXhOzeTbNhxZGl/wA93JGYrH94aDs8OOBQRIAdLA3jIz+RUkSDFYKtLhWUzMbA4VG/NNU+ZKUXzplkdr217zZXi++85pBts+82Yn3mXja2/hPYgstpBuNMdEzl5YFPi9Hl40muBOYEjvTutyqUcTBh2lpFSHtzxGo5II1hLZFhu1/IqONCewzIlrA9a71bY7S11J6LhhgeSMM0cXBao7B2fpafZignDSA7Q/UPvBFaeiQ4aUNwka/lPIrbRZtKkpG8FT2cvYSGmRywd5TUmarxcN0+nLvvzJnMLDIj2Z/4u9Zq2ydMuaAHinhuOCoFvnSI3wpwSh0XDMzCIGYbdXMYJqXUcpxkq4se/UsGhE7hkTh6vSIjnMvwUn2bQOI+X0VhjvA7QERuPvDZnvVppGLhWzteZzHtf+V2pB7NzO9PU4clhszXicM7sRuRQrYW0fVufNNyH/19uYTo5I7TQ4Zi9B2T3XS1FPbCa8TYdE5YFLiQDiAspEprbYB0J33gD6zSzDkaOLDruO+7isDiLiRtpPeKFc+1kXiXj4hI0SlyNiOcO+wH8zfUkLXzuIcMjesh25uch4eHJNfZ2ukSL7iPIhOx+HxLvvoY2K6kiRLOqOHN4IIBxkMthSXWSI0UOkPFJZHOleWn1gpHpUlcRzoQFxlqrTcUJaMQrYdvaRKKANeB16kFq6NJaXQjOlMf7p2QuJTqWO+ohjD90z1XoC6RkeyfBQiISTWZmeyb9EUpITnQqr7Q7uu7Q919CP0ux3qtjfRQUQD7wGpww33jet9i1xnMzzoCsa2f+m7ax9OBQubgQWHiFSF+/foH7FwucuSpRBSR4rkajFp3uiHqm4GwWUC/2LaHG9e1C6QcyhGk3I+RXidWLI89H2UymPYsIlfivRDzKRrt9VWb3FwYxlwo8z1GwoUXuGRyxU8WxObhMalMIbTcSDrpwVELpCIyh7Qyd5FINMo+F35P+RBdLZ6vToNtIxO0eYTXRIUW46D8jTxxXn2xhhuqN49VTbNI1P4Wsnqm0BwmWgjNvzIUpswq6E7ddI6skqzRARMGW/ywVJdO+hz5oM9Oh0jGW7Sm2I2ZzlXeLju4JFo6NE5wzUYXEbinxLOSM9eP1CQy0FtHAPbkbxsN4RuVHGYe3f8ARtmtf3X4cQqItlm2knD1dklaLInddXJ3eGwpcN74Z8rwd3JFg1buOH0NY/R7LqjAOv3HFG6xsddQ8OGapEeHFEnCTvA7CkxbK5hpUI9SVPPRiHQ3tudMe66oPGoWwYwnTsOyJ7J2HyKcyKCJeHKaW9jTQ02+qhO2yrvEkbFhkGZBYcHNuXGPX+IJ/nbf/UMVjWxGd06TcjUbl32xpo5pb6wok2FX5+hrbJP/AE3A7DI72lLFoiwzI11HkfJa+E03OH9QpuIqEc4gEqlu6I2Wx1Qgfrn1Db0pDNIjHNOYExz+aayA1w/huDswDOW68KJrsNEY90kf8XTA3SQOYyeLXYG70d6Qv018tr6/Tcqi9HitJHUkCC5hodv9lQy1RAO1KI3Xfx4LXW9ovBAydhPJw80CTmsbgQ7X7wlrFRvxCZFY147QBHvNXCG147JBCSYJYZglp1XHaMUfsLDeMMAwHN7pDhkhhxgDNjnQ3eB24cU0Wus3DRN0x3TtyWusrH3FP1Lv/fv8ButwJ/iDRd/1GVB/UMk42Rr2ntMfOciMNovXlxbFEh906TTnQ8ioyReZw3Z0H0T9MlLgqWYPv7oy32n2H+uDDbMAPq5hmZXgdkXd6V6rh2wyFz2m4zmNxC5tujtu7TZXS0gdRa64bDuWWa0wiJMhaEpzEGUgTUzhulKc8L1osqqyX8XzK/QeLQ383iuS3ezn/qM36QO8SouQvQ5nFXzJeqFsiM6PsspOb7FlDXNey23Q30e3ROa8fqjAH+H2U3/wWTAwqV6Zs7SKGe1YPcjhKDgvwPFnF7SHNQPs/DgQpjZ5XcExjXgTa87DXijnZrXmBFsvo3fRZDivZRw025G8fpcqYdpBo6h8Fj2S2Jla3tJCRZmvOlCOi7FrhI8juTIVokdF4k71cUBh4j1sRh2kJGR3/I3hCYPO+fugnxXMN025hDa2+1l7J7REA7pA7WyeN6xj3CneGRvUPSUAmToTtB8rjKR2TyrRNbijG3597kb7bEhmUaG5lZB0iK4Am6q9WBai6hGkBgaFTQOsLu5aGzaTo6JBJlOVZ7pZqqz2GG549i8HRedJhPbFKge9eCtpK+XsaSlS/wCRV58v6OcBOYO4j5FPs1tc0yPaGRRgSo4b9VEmNY51ad31WHPBlcZYkV+zZEuMjl9UqLBcLxpDxUgtBaZOvzVUK0zFHSGtIlwlH075i2uIPZJB1/JE+I6XaaCOBTDEJ+6HbKfNAYjRg5u0TCOQXfLv7k7pDAjUfJCyOJ4t18wqBaWmmm2ev6onwcwHDUhs01ViSCY7S+81+oy80LocsxtqFK6xtNxkcp81gMWHQEyyvHihBoXyv8DXQXCrTt0ajgVjLQf/AF82m9C21tJqCw5t8wnuDnCfZeMxf4J8hu14kT+za4zY4NdkKHeDTgmQ7a9tHiYz9XJcR06OE/1UPEI4bqSEyPddf/SUbjatZz31KAQ7uy1hJfZhOh0Tl9FhsgcJw3SOINCCs+1ub2YjZormyEn8r/bmMFpe2hnLZMJb3Nfe0bj5FGyJDd3YhbqJp43InWN99H6xf4IphiLzh+xILCz/AG36JyMxPjchtFlcf9RgdK43OGsOFQmPh4G/I+RWw4jmXOcPEclVs2t9b76ombEkJe1ijUS0+JbNcrPbHJh3HyWqlfdnNJq3jv2PE6quLbDZTh7Jtcr17bba0y0gdov+qg6qWIno6yEYwGT8UceDo6vl9FD3K/x9E+Glzo9SJBcQCCHg43HwSGmuWY557VNZo7oZmKTwvado8wvQc5kUe6/Kf/icdiTG04b7E0QDKvgVsKORdUYgrXNcJhw+v1SHC4SJx/MNmaOZaSaopdI1aZHJJBDp4EX57ZYhLEcfeqPel/5DBdHgmjg6gucPu+sk6Go1hhOilvemRKjhWXMeKaIkxWoOIqDu9GqyHaWuOi+TXnH7j9nulYLKWEyMsZFGwnWzwxUeyGY0SDKoBEyDqN4UFqsYfJrwQQQWmYlMZTuPBew1+BEvluyRRYcxUceaE3yGuJWGjej2PEOT36ZnQuqZayOaeWkYcF5pJbdpDxCdZ+lpUNfWtDy7ZlLhS3iUOLTQ18PmpnWBmDiFU23sPeA9bURs7Xd0yPEKSVKUOqENsrgKEOGpbCixATeQahoMv7LIk4R7VJ3SJ+SYLSZ3icsZD5lA3bXJoF8adHsadoB8UvQhg0DmbHH5OEk10YGrmEg4tIIOxBoMdc8t1FFsFjqvsMDHSoWxBkey7kVmkAZVYcnXbjcpY0GJDrKYzF28JsDpSYk67XVNZG4OrWV5d/g2LCH3mzGYqgh2QGsJ9cp1VAhYsJGy7gpY0Mk9poJzHZPghDi7xffp/Y11oe2kVukM5V44pboTTWG7+k0Xf4g5tHGYyeJ+N62UN+bD4bkepSTjmvbb2/gW2MJ9qbXZ+Rz+aqbHnR3rzCniWd8sHjj9VNpgUq3VeOB8kUPQp7d/k9B8Fjr2z1i8JD7AKaLyJGYrokc0tkZ2EjsNfGRT220XO/5fVN+YqnHYxseKJ6cojcJyDhK+TgJmeRmhFpaTKoxk8fI8FRIHumWwzHBLeZfTkVV9SVXQHQyB3EEblyzTdg8LlSqjF3ZF1PiubYLJl7FuzFe05wcJOA2heT1Ktrf8PsjXYQWifG9e3EsovbLcsnuzLhuoq1R5kWyFtW1bl6uKxondfkr4b9EyIp4fRZGsjXVYa5YhSdK4v+3uIhRzKTqjBbEhhAJ3ELWuleqq9h1m0A/RNIl+D7p/qShAdDObT4qp8jeghucy7tMOBw2ZJIpSdUid8KY7MiDTRN1ckcC0aI0XT0cJ3t1A4jUqvYtdVtD7p9VSy3Bw8j9VV0GtPD/sY+HjLSCU2MWmk5a8Fwa5p7JltuRm1++3eEt1ZNfua2I06lr4AN7QR6xQ/ZWvHZcPMbkow4jLqJsSrk8mO6OYbiWnIoP8Ne3uyOwohaHfebPZQpzC03OIOuniEWaapx5/kmdHeJaU+zdOvzUPSdlZHM4jGuIuIJa4b9q9v2rv1DaHJUUMPehka2qU+YRmr29jwuhbNEgRWyjEQZ9uHEE5j8pFAdYlsX0MazscZsN4UMSyN/23j9LseNFO4uZUBwkcKg8LlUm5eJlvhqT1RdMvm9hkHSwlO/mlxmh3fYWmtW08LkplsLgNIBwpSWlvkblRCk6ZZpTxDTMb2G5CSYmnHL9xMHSbVji4Swvnrabl6LOkARJ4lrHJTxXQzjonWJEHbguESV50hn9cQhmckp7rJc6AHCkntUb7ABdNu25FBh4sdXVRUfa3Cj2z8DyS3Mk5Rwn39iEw3tqAdrahF9rmJOa127mrGezd3XSORoVr7KTeAd3mEWP9RfMs+x55hQj7zPEJgskx2XB4yxWxLIBgRsMwoojCDSusTB8k0jaPxbPvvzHOsujm0+CwWyI28BwQQrXEF5J/UJ/VM+1MPeaQfy1HBMun8ysz/EIfuHiuWSZ77d4M/kuV5OdqF7P6nj9WGkWGymX+y2vFe3CtDhcAThhqv5pXUt7HdHWRpofYMFcb8V6Uex5S9fNYuSTyRwuMnBRkuQDLY1/Zd2TW8UXOm2+owIvG8YKe0QJynIgEGRNQdR8Etlqc2YwyOXmnqiarhp+EvgxWRBok9rA4ywS3wiyhEx6uyUT9F1RRw3cDgU+D0gW0eJjP1ilqB8Nrw+x12seIRQowwOqR9URRGA9ppUkVpFSOCNSKilIvbAndwyRCdxM/1X8cd6ig2oXzIKsZatQcPknasznGSAfDGE9hSzMbNaqaWnGR3oYjTtRqQlLkSRITTUiRzE0s2mIy4lzc5aQ5p7w0mTjo5TuO/BbE6NdIEEZzvnvCNas1UorEvqQw+nYTjIgTBl2TUH9JqE0xITqh4B1jR+hRmA657WuvvE5A4TvSTZWUoWXUaQRIAgdl4MtxCeqDNPg5fc0Wc/dIO9d/FFxc3xHrcmQWMArM5GUjLdenezYe67ihzSYnPr9iP7e6cnhhy0myJOU204hUNDaSD2GU+y6YG1bGgnGTh6xHmkeyycRqNfEUSc0HwtYwHEgnU7XceISXwp1vPBw34rXEjM6wZfJG14PeExmL94uPgnqXItWh8HpVwo8CK3J0hEbxo5Ohw4EWkN2g73D2XcDQ7lM7o3TE2yePEcbt6iiWIihmNR8p3bk7TM1Dhy8Lp98v/C6PZYkMmYmMxethdJ4GTttDxSYHS72UJ0hk6tNRvCfEtcB4m5pZrvb/APYXb0rVg4y+eN+a/j+Bv8J4vDTkfUlrbI5tWOdL8pmOFVL9g0h/DiNdqmJ80l1gis+6R+kp3ElRWyl+z/s9RlseKO0X7BonhWaJ1ohuvBH6h5heWzpGKL5/1t0h8qcU9nSQI7TAf0u8jNFpES4DWa9n2iiJAF4qNVRzSPZDEomxGXtcWHXT+60vneGu1g18KFPUNWgPs/qf1WoHNb+fgOa5VqXQxd3ufg1h6etLYTGttEYNDQABEcABkADRXw+tFsl/NWj4z/3LFyppWfJt6Uces1r/ABVo+K/9yW7rHaiP5mP8V/NcuSSQ1J9QYfWK1fiY/wAV/Naesdq/Ex/iv5rlyKK1O9wWdYrULrTHH/dfzTT1ltf4m0fFf+5cuQkJyd7iXdYLVP8AmI/xX80Q6x2r8TH+K/muXJ0itUq3Nf1jtU/5mP8AFfzWwustrBpabR8V/wC5auRSJ1Otzj1ktZmDaY/xX/uQWfrNa2ns2q0DZFeP/wBLlymkGp1RWetNs/F2n4z/ANyW7rNa/wAVaPiv/cuXJtIzTYr/ADJa/wATH+K/9y09Y7V+Jj/FfzXLkqRep9QW9ZbWLrTaPiv/AHLndY7V+Jj/ABX81y5NpD1O9wXdYrV+Jj/FfzWf5htX4iP8V/NcuQkVql1NhdZLWHTFpjg6orx5qmL1ntZvtVoP/df+5cuToiUnZK7rDapfzEf4r+axnWC1BwItEcTvlFfXxWLkGmuVbmxenbTM/wAeN8R3NUWLrTbNGX2u0y/+Z/7li5KkZyk3HLHO602z8VaPjP8A3KaP1htRvtEf4r+a1cnWSYyaeGLb1itUv5mP8V/Nd/mK1fiY/wAV/NcuQa6pdQz1jtX4mP8AFfzXLlydIz1Pqf/Z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t0.gstatic.com/images?q=tbn:ANd9GcSNGxWKN_rmMDEWyEOgyHsxrWhycKwlM26XmaVMxsij-XfwCNH_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6" y="186315"/>
            <a:ext cx="5294062" cy="25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3.gstatic.com/images?q=tbn:ANd9GcTxDezu50llTjapl8FkaxDfCcA9oF_RdujcRHhDvasvuKqQJ3ey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77" y="3048000"/>
            <a:ext cx="26670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eg;base64,/9j/4AAQSkZJRgABAQAAAQABAAD/2wCEAAkGBhMSERQTExMWFRQWGB8aFxcXGB0cGBgcGx0cHRwYHBsbHSYgGRkjHBwcHy8gIycqLC0sHCAxNTAqNScrLCkBCQoKDgwOGg8PGiwlHyU0Ki00KjIsLCwtKSwsLCwsKiovLy8sLDAtLCwpLC0sLDQsKSwsLy8tLCksLCwsLCksLP/AABEIALcBEwMBIgACEQEDEQH/xAAbAAACAwEBAQAAAAAAAAAAAAAABAMFBgIBB//EADgQAAIBAwIEBAQFBAICAwEAAAECEQADIRIxBAVBURMiYXEGMoGRFEKhsfAjUtHxweEzchUkYpL/xAAZAQADAQEBAAAAAAAAAAAAAAAAAgMEAQX/xAAvEQABAwMCAwcEAwEBAAAAAAABAAIRAyExEkFRYfAEEyJxgZHBMqGx0RRC8SPh/9oADAMBAAIRAxEAPwD7jRRRQhFFFceKO9CF3RUS8SpmCMGDXp4hc5GN6F2CpKKjPEL3Ga8PEr/cKEQVLRUfjr3Fem+vcUIgruiozfXuK8PFL3FCNJ4KWil7XMLbEhXUkbgHI9+1d/iV70IgqWio/wAQvevBxK/3ChGk8FLRUX4pdtQr38QvcUI0ngpKKTu83tKyqXAZthBz+leXudWUYK1xQx2B6zTBpOyUmMp2ioPxqTGoT2rs8QvcUqaCpKKXfmFsEAuASYHqe1F7mFtTDOAYnPYdaE2h3Apiil7XMLbLrVwV7iheYWyuoMNPehcLHDITFFKDm1mAfEWCYHqdq64jmNtILOBO012CEBjjEDKZopa/zG2kamAnb1qRuKQCSwA71xGh3BS0VCOLSY1CRmOtSJcBEgyDQuEELqiiihcRRRRQhFFFFCEVk/i74iXg7JuspYawuCQBM5Jgxt2OSK1lU/FhVW4zbKCSd4AE7GnZGoSJHBUYc3hQ8Dx5u2rb6GTUoJVvmWQDB9amTBJzMb/9VTfDHxKnG23u2lddDFGV4HmAmQVmelW1q9AlhBgT6SNsb5rlRhY8tIjktLDLZF0ByoXGD9hOZMbdqU4bh7ivcNy4GlvIo3Ue1V7/ABF/9xeFa05ndzq0ZUtIBBBXGmdUgmIqWxwdhHbiJZi7DrIE46TAj7CmLTTHitIkdbLkF7gWiYJnrdWlxzkCcECenv7CqtOFuDiHfx5tR8k/KYGDj698+0HOtV22US4UZiPMB2OR/wAGleM/o2tT67kRqI+Y7Z9KVrTENybQqaR9VSQBefyrZLiyPMWPoMT3/wBmmi07/Tb+Yqv4UzsCIzt3GxqTiiwMwSB6wPripGysQHGyh4TloS7cuLqm51xA/kzT1pG/umBmTmaqW5u1y25tJqYNAU+Xr3pHm3PuKt3+Gtpw2tLhHiN5jpyQcgQIwfNvMVo7qpUN88zwCzNqU2iGfjir+5xbJbd9JJUHygbx29xStvmmrhjeKsgg+U4PYff/AJp918u8T6mPr6VkPif4oUA6CG0kaQDILEwCRvBOBUQJGkC60NaXP1f13TPC8z4l0ZLJXxFIkN/af+8Vo7RMAuYMebOJ618/t/EoS5be2hDklbinAkDIBIAMEH1gSJrecFxi3rYuWzhh7/7rp1NaGkIqNaahqNNjtsFI14yZICxuDn06UpxSFvPIkA6NQypIx7jr39aquO42/b4q3bt2R4JEvdOTOf8A9Y6Rg79IpiHuHE6e/T/H2oILIMqrKbagPDmq3k3DcQNL8Re8W4hIOnYjpOFBO/TaBmJOls8UWOQY9fTr71Dw/LVABnVSfMzdZE8FwmfNPY4jAPXtB9adzzVdcgfYKJbTpNPdgn8qy4+LiGcEeuf3+1JrfvXP6o0ssaQIzIMN7g0+3B/MZmYx9Iqv5Zw0po1aSjavcnGfqKVrosrBrHNBnBB98pviXUhbQOhhBaMZPT7muBaARnssd/NABmNwPU71NaabjsUggYbee+1c2FVk1IdKiSw6zG/euppgR5cxddcSRNqbWsOeuNH2+9Vh+ILRvXvELBLeCDDLIIEACTJkQIz6bU/wVjTZYFy+ZXVgn0M/t6VDfthlU3EIUwpSIkjII69AR1xTtLf7BRex0ww4kee/ou9SN4d+2We2wgKvyjEdcj2I37VKSLSXYDPpyF7z09I71BcIthU1BFBgKBjTOM9/8zXa3biEDVuwmZJE9PQetctKfS91MAld8HxOUuGzod8MD9h94n7Vo+DjQIwO3b0rPW0CSjsNDE/Mcyeg9KueT21W3pUYBI9871xxlZO0NhgvPPinqKKKRYUUUUUIRRRRQhFUV+5puvKsVZZPVcYIjoYI96vaq+IIhyQTBJgdY/euFXoG5HFIcrsIlvSlrwRvpVQonrEY3qa/O4gtgQenf9DQ1kOVYnGCDEHO0mf0ivBw2kscENkdCDtv096UknK1gNBt7fCruZ27zIBZPh3BDebY9xImRn9KmucTpGkAAneNvf0/ep+OYhTkao37dNR9aquVcrbSPEdipM6mPmYnt/aKpPhvsusYNWs4+1uA5qW1kkjA2Jjb/vsPvSPxR8UfhW4dRa1pccKxnKgwAYjzEyT9O5qx4/mq2Gt2/DwxiR0Ex2yczFWVyypnG20xE/5FdZDSHOEhcq1O8JAsqq3zuy99uHD/ANVRJUbgYP8Az+tM8Q76TJBnHWM/3bYpHjOXcPbvPxhU+Lbtw7CYKgEnyjDMBPr0qPlnxBa4yxduWdYVZUFgAQYBxkzuDND6YLdTJjfzXab4eGuAn4U3KeJ1l5Vk0mIPy46r1O1HM7zK1uLQuBvmJO3rHSn0x0yRIkYONpz70aCd4JgY6Z/49aWRqkCy5D9MF1+Kj4nlqOpkaexXB96xPP8AlZtsfLqJEiTAYb6TGV26Z7VsuOtubbeFAvaSELbT6+m3es9xvP24ThLbcxQtce5p/p6cblSTIUGO1Uo03OMsziN1R9cMGl8kfhZ24BpDz/TKm4CCcQ06ZPlVtZiZBwRG9ar4JvPpuYGiFZSGDAyDJB67CSdzNLct5cLl/wAshSobVkFlIJUMPSdj1rT8NwQtKAnXcn+fpXatSbEJRTDRAOb+91Xcu5kvFXHBVgqGPN+aZjP02P8AtzmnMbfC2zcvELbH5oJAzAEDP0qe4sCNjP3FQ804W3ettbuqr22wyn+Tg5kVOWF4MGPuiKmiJk38lS8g5E1viL3FeObtu+AUWTABz1+gGNu0xWhKD5ox1WDiuQi6VFsgaQAFHbavQSCJ32MT/N6K1Q1Hailo09DI3XnBcOB8xlskE+8gZpFrRN9wTCXQsYjzAwfvg+013+MR7mlSusZAO+0z2PepeaofDV1EFCDHapkFuVqo1A82NzbyP+wpjbDQbTEaDDY+bHc10PmOolTkhR+YDfH83qGxca4ony6zqGnb6nvNL3uMi+o0licEz8p2jAjA9as0F2EjyG/V10VM7K3lcEAHyAftt/J3r21bLl7kFSRETtHr/OtL33YhltODcDA5G2YYicVPwiFiA8G4y6WYRpwf37gYpi2BKBVBkN99uaR4bjSGhl1W1PluHzST0X0xvO9WNxWdfDuNk5GnEClbDEXDYNoADzhgSQfXsN+5yD6VKzlGYs2+w/MM7egIxQ5M0hxMGTJ/KkL23AFycEaehUgblqv+UKBbwSRJyd6xj8wF1j5gdP8AaPIPSR87eg/Stnygf0hgj33/AOvakKj2xsUxB/SdooopV5SKKKKEIooooQiqTh+ODuyqwlTLRnfoO4wau6+XfGhvW+LN5HVFVQqDzAMWJnxCEYKuMEQSQB1FUp0zUMArRRLROpbm9aBkkA7AhtsGZHrVdf4y8l0SF8LTLZnTA3B3iekd6zXw3z69fuqslrUnVIOnyt5LiMQNYYdsAjfNbRrAeJkjt/M/r0rjmmk6HBaHNBAvZVlhBxA8SSBMLjY9zO/TFWIvKCFZxq7bT9Ko+bc2FpitrT5ZWJAAMAwB0J6GDk9s1UWm8+oRqNxj/wCbVHkDKYjLnSDpEgSYMUd0SC7AVGu1w1xvwGy14ujbfSeuTVDx3LuMucXavW+I0WFjVbgiQCSZ6Nq2zEbj1vOM4UXbYBYqSBkdOv26Vk+L4S7ZdtyAZGE287HSdM6SQiA5I1dYklHVqtHqkeGFkmfRaPirqhsvKxBUCZPY/SkbXBhl8Czb8G3uYAGPZcCazXD/ABIWLbIUMroDFXLKVCnt3jMkREmTr+WWpRSrMcy2xxsNU5mBOMya7VpOpeEpqNVlRveN9yq34l+HG4lkPjvbC4ZLZIB7NMiD0yGwdquOX2NKDzElBDNJzHed+ma5fgwWLwCWgEEdttuvuaj4ziUsoqXbwDPhS2PMI/tjAPWRSa3vAZmMBDgxl5iYnr/E8r5IP8NQ82uWhaZ70aUGpsTt2BG/T61KUMyYPaO1Ic65SL9prWg6HWCe2ZyDErOYn6UtMgOGrCHiW+HKW4HnXDqh427/AEFuEIPFgTpLQRpJkH9hV1bbX5gQUIDBgZ1T29NqouccHHBeFctDiQIGmJGDgwJOPTNWfLHC20AQIQo8g/LA2jaOlXqtZp1N4n2/KhSe8u0uzA64JgkE4JONjVBwXM7yvdF8KAX02V/uMEhQesgfv2q3ZNcEYPbp9xVHz/g1Z7DXHdVtXNUDZmBGmTvv+8dalRLZLXb7q1am6zmnG3XBWHLr7XbeprRttJGlv3Hp/imrpAHmggZ8x29Qag/+dQ31sAnXpnUBgYmDPcVBzmwLw8JkbcGRhT09ROdiPWuOHiuIB/CpSc5zIbcjnupE5XaN3xlA1R8wP8G1WDkXFKHcqVP2waprPMbSMeECkOlskHpEdT3E71NwvAaOKN0sxLIBpyRIif8AXvTOYZ8R2tzGykHgNBpje8bHc80zye4SqrMKpIKEZncj7zUgtqsOCUUttG/pUFtBa4lw35l8RD6xDCBvsDXXEu3hh2IYLBxucGMdDStW58F07H5RwnBMLl1iAC20HP8A7R/Nql4ZrhtFVYh1/M0e5zS/D3w2m85ZGPyr+YjaCPWq78SFLgtqLMSBvpnv3P6bY61V1pnKnS/6RobY3xiOW6sLvEENKMSSMmcbZ0j/AJpHinUAl2xsxkxn1GT9M/vTa8vLKDIEkECct6kzmmGt2WcIyKwjb132+lK0X8So+oGt/wCdz11Zccv5clu0CgAmdMwARjIE5kVoeQ2WW15iCSxOJ69PpVS6yTqACp8sdMentVl8MqwsnVPztEmcTgz7V0zBK8/tMaAN1bUUUVNYEUUUUIRRRRQhFY3j+SC7eD3jkN5IBjE7ySJyTt27CNlVVc6iNWSRO09pjFEkYWmgYmyrLnBqqEKpj8zD5sZ3PTpFc2uZtFvSrEEwepjYE1Z37cADAA/n2pe4dJjYAfQe/ajVaCq6dRlpusz8Q8oNx4ZSyF1ZYMRka5kfKAAw670jxnErZteLcRyiNpCwsoCY0giYmfM04BjBxWq5laLWzpyTJBA+UjIO+c0cAsWremACokdZOd+pk1VvaDpDHXA2Ve5Y2arR4jaflJcH8TLcsh0WLvhsV4dmXWxExiZgxgxsZqDk9u9xHDTxtpUul5gASBgKSJMH0naK8t/Bq/jTxmolowh+UHSFLDrOkR2370/zNylpgs6z7MRnLnIwPcV1zmfTTGYPMchyU2B4Mk46lUtz4RcXGYX3cN1YgFTMkagJ0HqhkNj+0VoL/FratiZZVAXyjY7bVWcDzkOrI5gjAaQTG0yOxOnVtI3mleXrY5fYIRmusxks3UxAJ0gKMDpnEnNK4z9ZuNv/AFV0vdDWD1+VpbThx5fLIDDaRPcf5pS/y627qWtodEkEiYYnJg94rK81+I7/AAtu29u0169faJYGAJwIG3sIgVr34lLajxCJbpuB1+wo7t7GipiZi6k8tLjSzETZVvB/ED3OIuWBaKpbJXXcOkuwidCx5liTIPTpTfLuea7l1DadAh06iDDeoqv+IrnD27tu40+MgItb6SWBieh/nan+TLcFgfiIFzJYzsPUgRTva3QHgZt67+agyoTU7t21/Qi08OSbFoMsqSc4JM/tFIXrb9RPad/p1FVXG/FqKwS2hZRmZEZMAg/+2Nwd94MLc14J+I4rhr5vNZt2fNEEzMT5xsGEAhhSson+5gcVu71zPoE8twrfhuaKzFFYF1AJRvmWfX/NTpxgg+Konr7d/oZ+1Rpd4bU7F7Un8wPmPoaq+B5cLt3iGNtwGHhgsxZLiTEqMR7jv71NrA6TMQmqVYgFufPzyrexatlheTSSRpDjJIPSR0qf8WEQs06UUktk7dD1P2zXvKuXpati0oCqmImYGTufeZOd6k4u7iBBncdB6k9BSWnl8IEkRFz7SuOB4lLyLdtw2oTtBx0zGekGu7l1Q4X8xO0ifeB09aXHD+UqoIJGCMRPbsKp7nCW7HGcOxVzcKlQ8+XqMjckCfYD1qzGteTfjCy1XOowIBxfFyrnmClblm5PUqfYxj+d644rjWbV4bRtmMCOm2/61xzxjoUjfr9Nv3pTgrJuLJwu07D6DvU2r1qbAaYe7a33XPE22YaZhmwD/NpqfhuSWxZKMdLEwd89TnePWnraMulRbgR1ySfek76PqlrgiCumDBPefePt61VrjxhRqw42Gben64phrS+aBp8IBQW2PXVVdxd22p8Tw3ZiVllypkZInaYH6U01tla34mT5ptyMjMfTapOHv3G0/wBLTbKkMoBMASBHcekZmhr4MlD6Q0Q0i2Dw8uOPJec04b8VY06jbkgksuwGYgY+9aXkSFbIU9MD1AAiqu5ZnWtwaUxDT/Iq25O02+hEnTHbpQ5x0xsvOrMGnVvZPUUUVJYkUUUUIRRRRQhFVpmcbHczsZqyqnuXR5gRt/muFXoiVGW1kyCRPcjPURj3FeSGBIBJIyGMEdgR0mvVYM0L7z0+871n+Wvxzcbe8YIOEBK2wANTDEGQZGZmft1rrGagTIEffyWlztMCCrzWhgHaNQPTFL8CpAbEqpiB23BH0IpbiOYJcutaRWW7bEzHlg7CeoP89XuG46QQR5lPmXtJ6elccwtynY8OadN7x5KVpJYrCtECRn0PfTvWR51wd6LjMQYBBILaTsRIWYzqxEEEDNbC6VYiT5vy9D6x/O9csFYldUEZ9x2PempVDTcHBccA9hacFfO7K3bcjxPO0lWIIVWMooDASgwxkowIzPew51zz/wCs3ELaNzTpldLZYnYiNQRRk47Yp/mnw4lwsVgAkllIBRmiNTKRDEdOgipwdKeGkTnUQO/StFWu2o4OcPMYTUKDqdPTTPqp+Xc1a5Ytu1s23dQzKfy+n2ptUDQCob0ic96i4Sxtq6+u0f8AXam7lmU306TLAbiQZGOsZrK50mwVNLGW+684mzMTpHYkAhT9ft9aU+I+GvHhnFmC4B0r6jp6wYx6UfDnP04pWK23TSdJ1j9R3/zTt/ibaBmZgojMnoNyfancHMdpcLjZZ6bw8amL5PwnDEu6HyT/AEzAYea4JJZFOTDH0mVmM1szyjiC9vwyoRYU23Gw6AYM4/bFNtz5S4CWy5mAYgLBjfcGYEbnoImrK018mdC7dSY+wmtNTtLyQSPQqfcANIaY5z16rjh+OsG4bAVVvBZKgCQMdQInIxNT3bxUQPy7wNx2x1il7XCPr1lrWrYlbcNjpqJJjaoeXWblpHN+6GJMiN1X339aylrSJB4eqdryHgPvM+nui5xcnEkkbdcdT96lRFQanwqgk+kegou2jctFbUJI8rDP6j996R5fwRtWPBvObxIILH809COlKAIkn0Wt1RxOimNsz7JleKHEWG8J8GQHGIj13BrjguH8O0iFjcZR8x6/9dKOB4UKvh21AVfyjYe/enktQkzJO/SuudYhuFxtLSQ5/wBWOSR5rwxNoMxmGzXJ4oqrApqUHA2if+Kc5vPgmBmR7b/vSFlMlZjyiB/dj9G/1XGrbSOpni2J+FYKzGTqGhlwZ2/tAz+tRX2IXSysSkeYZJ29P59ag4bhp3MKp1HOPf2NMX0um2YeWdwVI/IB/mnbcqNSGXF42x1ZRcVwmth4xCh1w4MEddO3uM03atrbtHVclTARlknsI94ivINu3puqrsrAWh6kYk/Smlttbc4LC5HtbppMQouidXRAvbhn4VTzzhXa3ZXWfDV/MZIYkbT1wJwd+9ark6EWgCZyazy8zt2WHDv57zNJCjMMfmOOmJNXfw9wRt2mBJMuzZ6T0rrjLQCsnaGw08z0QNlaUUUVJYEUUUUIRRRRQhFVD3F2wc5yPt71b1QXLmJPSf8Af/dcK09nbMrp78GFGcxnHsaW4rmarHVidgf3jeqviucMcKCJO56+w3NS8Jytm8zHTPTc/wDX7CkXqjs4YNVRM8JfLEmZnpsKl4qzkOv/AJBjGxG8H09aLAWIQRGx6E7Qf2qe2+qCI051GciP0NEqTzBkCyX4XmHiEsBhd13M9iP2INdcRxQVQzDZS0D5sRgAb+3tSvMbWhhdQgflJmZB2Y+nSnUi4mrA6QAJDDf0phE3S1B4dTf8Wb+HPiEcxF2LbWxbIEagdUz1Gxxlek0fEz8VYt2zwiof6nmFzBKxsJwQf7txXHw9Z438TxFu6lq3wudJQKpLEghhpycb6utau5bXQNcHT3yJ6HNaquilWloBHDIWZlR9SiGkn8LMc5+FbnEXuEvG5p8NpdOkCGhMCDIgntVuvMboW6biqh16bZnDDoT2O/2p9UkgkAsMz29tv2qLi+GF0FHQMJkdan3xcA12B/qV1I6i5mT7JN+YkAogD3gAWUHT1HWD0rE86birtxhp0vqYGGEm3MLqgCVxtPXNfRFtqCSAA2zECCY9d6q+I4FDfVomSd43A79j5f8A+RTUq7aTtQHunNE1aZpuMeXBLfDPKiqi44AIGFBMdpMmCexgY3p7nXOBwqyV1MzAAAjMkATJHVo/xT1vcEELEg5Jx299jWV+JnNy75GBAlSBc0N5lgneDHYg5pGnvakuVNOkGBgYU/AfFtyRrVNIkHQGbOpVBUiQAQww0HB6Zq55ly5OJtaJIVh8yY9v9VguXcAF8qmUuQQTIKskkBkmfmAyp7jYydny/lt1lnxHSTIUQBHeGmO8VXtAZTeDSKSlTdVpTWGmVZcv5YLVsWwSQoiScn3+s0pxNttagDyE+YgxHef5BqPm/Fvw6F3vrpUZlP8Ale9M8vuNctrcJUhsrpHQ9c9fT0rPLvqIn9qmgNADXgYxmPUYUvMLbNZuLYYK5tnSw6NGM7RVR8HpxI4aOM/8gJ+Y6iBOJbr71owBkaYAz6VGybx+bO2/8im7z/nogceamGjXqkqDj7i+AT0kfUg1SXeJKJ4mnXpSYGJG89x7j7U7zriJC2wILdP0/TJrq5dtmVVw2gAaR0Gxk9On8muMzMLe3wU4mNRMfgJLhLguiD5UuGPbOV+v89Wbd5EvldDQikbGIgDBj3rnhgFOBIP5QOvaOhn6Zqbn3LzxNtFXxLa7llEHE4j6dfSmaATwTVHltom3lf8Aa6tqkMHYyxXYHUsfKPoJBjvT34cKyISRpXqScA9fcd/1iorUhVCgaIyWEurbCR32pXiuMuW3tmBd+YXGUjESQCOojt2rrWyYWeo/rN8DaykvcOkvxOoOTIVlHmAPTVV/ya3ptAST1k+vvVPZ4mFtm3b8jmWHRek/81c8pWEOZlifv0HpSkys/aBDCOfLy23/ACnaKKKVeciiiihCKKKKEIrKcevTrP37Vq6oOY3XFtmtprcDygkDUe09KIkwtXZ6opy4pPgeVhDqYgsf09M5qDlXLLlvxS90uGYwDI0gfUyTviBmm+S3rxthuIVUYCSAZH1yYMz1qn5j8a2gzAEMRBxOQcgjpEEEsSAAQTEiXDXiWNv91Zzh2gio79fZXCHS4TpHXvvUli3BM7ExBH8/1FYzmXxkScgKFYLqBUEbQCXGkBpImcAg4kVbcjvl0tsSzTu7btMgEKDAU7yNpHrXHUHMEvsqMe2o06CrHmt8BbdppJd+gjCSxwemAPqKqBzW6o1KB5iBMQPkJOoSfDIIiT3jOK7+IPPcuBmMJbYeWJWQDqCQWY5iV9d5xRcNyhrNsywdi0yAzwdDEFQQqlirR2iRM1ppUmd2XON+Ci+rU7xrGtsbkz8ey1K/Etm1ZW5xBKebTqKtJbP5VGr5cnGKuLd5HAYQyMNSkGQQcg+0RWB5pxS27ljgvwovliLkXPlQFtIAgR5VGST2GZrf2LKgAAaQNs4/1UatMMa08Z4Y26K6HAuMYC9YwRGZ/SlOM5qiEoGU3SpZU1eZgu8DP8n1pq5fbI0jrB6R6nofvWT5vym2twccwJvWxHz+QQGGroswSJOMzipUw1xh3R2VNJgFO8fzd/w73bSm4+IQCTn23FWPLLi3SMoWT5wrA6WIHlI6EZH0rF8k+JSjamPl3KzLqCST+QSBIwcgKa0F27Z4d9VmyW/ENDssxtJPqT2rQ6hp8BF9ufuovreI1GO8GDy223V23Du7EE6EBiQfM3qP7R67+1ccRw9jhrbMwVLYHnY/uT1M9aacBYlpIzPWPU+3WqriPw/H2XWdds4lTHYgic9AQevrWZjRMuxuqvqGNLT6cVV/E3FcU1iy/LfDcOwkjSYXuCxiP2rUctnw08Qg3dI1ECM7MR2E0nybk1rhLK2rQ0ouwmdzJ98/vTqksAwjuD0qj6gIDGiwm8XPmptYZLic+wRf4IOhVwGU9GEzHcdc1zYtqq6ggWMARHoKS4q8TALHfYf7pO9kEkkgCTuamJNlqbQH1Ex+kh8P8fxa3uJbiWHhs39JNQYgTuI+VYjHedq0VjiZliNI6gmdusdKpeRXrfEDVakAHOob/TrvT3MH1f0FMT8x2EdvbafeOtUrOJf4hB4YXaNOkWgUzI48ksX8S4bsFtgoE4B2/TJ/9qeHLwjXHtoGNyNUHMb59JJpTwwkh2KqucTmfbcnB+pr3kypbFxFMlJwploOaG2aVWtBItYY+0L3hLPnCzDTsd4Hf9vY1NwHL2ti7/VuBCT5WEwScsCP89aa4Z8K8eWPNOT/AA42qPW9u295jrDGQsQAJ7+3SK4CQISP8bwdxYeZ+y44XgvDusMMHXVk5Yjr6ZrziuJOgn/weaNXUk7e43wP81Lx3MSCfIysVw2IntnE9Kgu8vPEINRLFMMOjHfuPv6UwAm+EOLiNRied/tw2Xd+9qm4mpwF0m2NjP7Yzir7knDhLICgqJJgmSCcmaoi122pUFDcJi2MQRj9R7/etBypYt+pMnM5gTHpSlZ+02pR18e8ck5RRRSrzEUUUUIRRRRQhFUV3SHEsurOkdesj9tqvaobxCmQkmd8SJmTmlctXZslRm3r1IxwfWMYx981lOf/AAactaYvBB8NyWAjqApBiPLGRAmDGdXa7b/z9qpuK+JCnGW+H8FzqOX9w8GNMFBpgmRBI3qlHXPg2utTyBnCy/JuQa+IUXrap+bTqLK2Rhi6Kx8xMCPrgVteP4wWgF+ZgfIAOo64G2elR8dcm9bUQPIwEie3feCBTKWFUzgs3zE7nHT/ABS1azqpkq7KTKQEC2Y6CqONui1aucRxR8NPzQJczACwAcdIiq7mYvcRZ4a7y11VGOpncEto2gCDGZlRWl46yl1DbdQ6HBBGD7+lQ8M620KWUUhVMBYCgjZMbVSnUawAxLp3uI8lmq63mMDlZWJtAZMdcgEtJ7CMn/FVfw7y29aFy5f4lr+r5SRpCqJMae+TP0GwqHkHOrtwtav6RfXzFFnCmNJ7d/XbvVtxhfwyVEuQdKnAJ9RilOthNO146ngpscx7A/h1jileYC4Ltu6bwThgp8RTiZ2M9N53xFL8w4lW4djaYX7bbkMDiMgMcRiMnrUvBctfiOG0cWihnUh1XYAyBGTGI61x8OfClvgrTWrbMwJLHVBg4B2A7dt5pzpi5uLWwfVcpuIdImDe+3osvwvwrcJLqsMwgvPTPmA0ghjCmBAkkg+UTpeBF23PkV1bMFypWOpkZmro8L9On/cdq8fhDMY0x9Z/1SVa76n1K1JtKmCGjK5s3Q6w40sQesyO4Oaj4fl1uwoFhAoE6lVR5ievocV74U4G0wdxH+arOe3eLgLwoUuGHiFgMKROAdz/ACKRgLjpmJ9ktTSwa4mNonNlY815at+34bMwBg+WJPpkR/qveHsG1aFtQdKKAJOokAdfWpGssEB1+aBJbbvt0qn5xzVhbZVJI2LjBM7Adp2n7d6NTtOnZUpUA98tiTZe8fwicTbNvxCoYwCDE9xiPt6U9wPAC0i2gxYBYMwSa94TgwFVGIJiSI+5H1pP4jF4IGt3FthTJPUgdNjTMc5w0EwEtZrQ8vYCTjmb2TRYWLflSCT5QAACT1gdOuarPxY8QWTbZnuDUT265Pr16DAprgTcvMXYDeAD+VR6dz/Nqda2SW/s7D5sevrXWRk3V3NLBpaQDv8ApVfKuNuMk3LKpN2ADM6VAzk9CvtinlQAteRVMhVZoIkg5x9s0tzXiWRDdQeJqjyT77Cck1xxnG3Eth7eZUHwz0DYMrImM/WqwSZFpspGAINyL7+3nshuOe5Z8W2rIzHSNWYGDqA/T3n3qw4WVDrcu6iQNIgCDH5RtO1LXeMhbN0FFt/mJOkycMPMR1H6VHw3KUtufEuM/iPqXeFz7xv9MDFDri1h1uusaBZxJMetjuNipn4Tx0NtoZ0efNtuYI/UVBc4i7buXGVFZHTTCHIYdPvipxzcPeNpA1u4IYkrhgPUVxY5eNdy5afS9wgDVgACAQBO+AcV0EtEO9EjgHmW2vePkgYm4UvCWFa2VuWjaa2sh94JJkifvWi5QoFpQGLAdTuao+K4C+T/AOVFQACD3G/XY+s71dcntstoB9JMmCuxHQ+9TfGQoVnksgmbj1tc+6eoooqaxoooooQiiiihCKz18nWdtI27zmtDWf4mwxYqQSCDmY36f90rlr7LElR2ydXp3xH+aqvwvFjjGZnVuFKRogBtWPTbDHVqMyBAiatVsOuExtOqTj7+lSXC0tGNQMT0OI+nf2oa7TNsrW4AkLlrAkGPl2+v+qDw/pnf+dPpXt4EKx+YxhRAnG0966Dt5RECPsR+80i7JjKWUqWKSmsflnMeu5qubkl63dQcNot8PJa6u5ZuwkdgM4pq7yu2L54hlAZc6ydKgQQScwSB1MYPpTXC8Ql1VvW31IJhkyrdDEHMH9RWgODBLLjecT1hZXNdUPjgXtHDrKj5qblq1duWLQuXwBCkAF/ScTAnEjtIo5FzK5ctp+IRbd/SGdFM6Seg/T64k02bsEyvczPaI+tU/G8quDiVvWEt/wBSBd1n8vUCDgxt7V2nDwWnOZ+PJJVmn4gJHV1Ycfxty3bZ7Vs3W3Cz5jM42wB2rrguLdrYLIUcgMydpJxPfExXP/zAbivACuCiay8eQzgCepppLss8GdJAgnqQDj0g7d6R3haGkXzKZnjcXA2xG0yqhuPK8Utjw7jJEhwZVT2/2cGrR00SSxC9h+p9utNlsYz6VjPivmz2oRQxRGliIKsd/DYsZGCIjtviCzWd64NYITB5Y1znukeWB1+Ve2eLa5eQISEAYn/9esdgSI7/ALqc95vctPA8oKgtcIPXVCqACZxJJEAHvSHwvxDBnMkrokan1tk5TMERHUnfptTfGctbi1dxdV1JEKjafDKz8rjJPXNdDA118BXcWkjA+Vlr/OWWFe67l18p1SJeCGJKAiDIWBtkgnA0vI9V1jrtuvhfMH0+dokEEEgiM5j2FVnMPh26w8yMWCnTdGnWp1SI0kAgAnO/p1q+5G8I6k+bUSe+cgn+dKpWfTLQGi+6am2q0PcSItEcOasrRJOo4gz6x29KpuLvPxDPEC3b2GwY9CT+oHtT3ObpCKqnLneeh3J/U/SvLpKWwoUXFUHWBvj/AJrK1smFamQwd57cgMn4CoTxJ8wEalwe6k53U4+n2pvhObMnzmZ6nqYj2bbpTHLbXigHwltIRkEeefU7k+//ABSb8ErM/DnVIWfNnUJIDSMTIq5YQ6OCr/Jp1Kd4v6ZwPNT2uTgBtDMXuZ1YKo0Rqg9f1p/k9kqoW46tpEFj82qdj9DFVSeJZXyKcbBjiOoB7+/608nGroZiktgyN9XSRPT0rpqFwgrO7s4aZE49LmTyXvMeDVkHj218NW1AZnEyRp2In6zT/C50kRoGEX0GBg7HaheNuFFYqund31CABuY6QM1Dy+8HUSwvjLLdIEJjY/zqK5LiOSiWt3jV53I65r2/wmok3Gh5gaJ23GOsGu+K4I3FGqF0Eam6MD19M5zS/L/F/rHiTb1Kf6RX+0zEiN9q7sli4a4zGEJIAAXT6mYP7/vQ9sWTUnucNQtHL8cjzXl1FsIPILniNDKXBCr/AJOK03CW1VQqiFGAKz/CcKuq6ig6boLK4OJGIyMGT1HSr3lthktqrMWYDJP7fTakIsodqeHWnH39NoxxTNFFFKsCKKKKEIooooQiq2/whOfX/OKsqKE7HluFVeEwEAbCNqV4jWrAgYMyQNsY61fRXnhjsKUhWbXg3CoLgO+QY2IGfWvCzdvt1rQeGOwoFsdhRpT/AMnksfxnAXLxe3cRTYdI+YhtWMfvmaZ5bwQsWxbtppRZgAzvkmTkksZJO8mtObY7UG0OwpiTGmbdXSiuMkLPwYAJOCOoyOoNdXbs7SPXH89KvPw6/wBorwcMv9o+1LCb+Q2ZhZm1xzm81o2XCgSLh+U//keo9anRFUkAZ3P33rQ+CvYfajwV7D7UxAKUdoIWYbi7jyLI1A7uT5R7b6j+nr0qoHwSS9x2Yszvq1adLL8vlDKZIlevQxtW9/Dr/aPtXekUNJbgpz2of1asdY+G1UlgCrN8xUKurfeFzud53qCyV4N7fDpbYK5mVXAJ7j6b+1bcoO1HhjtTNdE6rjz9vZSq13PiIBG8DHD1VK4kQZFR/wDxiXCTmSIJBP8Ar+Gr02h2FeraA2ApAIMpjX8JCw/Gcr8DTaWSqkPJPTVlR9/sKc5mlu1qDAhTBLD3wP53rUX+DR41IGjaR9K9PDKRBUEe1OHS6XKn8vTTaxgiB6clkbvCeMmq3qtMo8jHMAehHbqKi4hG/DkJN642FJEGRE56d94MdK2hsL/aPtQvDqNlFOKkbWSHtANzM+eOYmd7rNWrZdUDMAVH9QfmGIMHrB/hqIcOuohCGjcRB94xt3FaocMoM6RJ3MZoXh1BkKAe8UhIKo3tekRf7LH6DM5B2JH7HEEf+wp3kfDaVdbYCGPLHyHMzHQ1pGsqdwPtXCcIgMhQD6CiV1/a2vH03VLcsrdtMoBZnUqzgRMb5xB7UcDwotaLayZADq5nSMnHT6DoKvwK8KDsK7rMadlm71urVCpAxJuWwjLpOoFcBo6A+uPvVny66zJLKVMnDbxTMV7SkofVDhEIooorigiiiihCKKKKEIooooQiiiihCKKKKEIooooQiiiihCKKKKEIooooQiiiihCKKKKEIooooQiiiihCKKKKEIooooQiiiihCKKKKEIooooQiiiihC//2Q=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t2.gstatic.com/images?q=tbn:ANd9GcRInQC8Mp8JXwzgJPeTxUA81od1yDyhOOjSTM4vAq4AyRpXxb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429000" cy="256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Lines joints!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411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71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Which type of muscle has striations and intercalated discs?</a:t>
            </a:r>
          </a:p>
          <a:p>
            <a:r>
              <a:rPr lang="en-US" dirty="0" smtClean="0"/>
              <a:t>Which type of muscle doesn’t have any striations? Where would you find this type of tissue?</a:t>
            </a:r>
          </a:p>
          <a:p>
            <a:r>
              <a:rPr lang="en-US" dirty="0" smtClean="0"/>
              <a:t>What type of membrane is found lining the digestive tract?</a:t>
            </a:r>
          </a:p>
          <a:p>
            <a:r>
              <a:rPr lang="en-US" dirty="0" smtClean="0"/>
              <a:t>What are the cells called that support neurons found in nervous tissue? </a:t>
            </a:r>
          </a:p>
          <a:p>
            <a:r>
              <a:rPr lang="en-US" dirty="0" smtClean="0"/>
              <a:t>Lab Monday! Chicken wing dissection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4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explain the different types of muscle tissue, function and location.</a:t>
            </a:r>
          </a:p>
          <a:p>
            <a:r>
              <a:rPr lang="en-US" dirty="0" smtClean="0"/>
              <a:t>To explain the function and location of nervous tissue. </a:t>
            </a:r>
          </a:p>
          <a:p>
            <a:r>
              <a:rPr lang="en-US" dirty="0" smtClean="0"/>
              <a:t>To identify and explain the 3 types of membranes found in the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of Muscle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 Associated with the bones of the skeleton, the heart and in the walls of the hollow organs of the body.</a:t>
            </a:r>
          </a:p>
        </p:txBody>
      </p:sp>
      <p:pic>
        <p:nvPicPr>
          <p:cNvPr id="2050" name="Picture 2" descr="http://t1.gstatic.com/images?q=tbn:ANd9GcTTVVM4W3IMDmE-dMbBzql5upjRrl-E7ojFAVVcAskKrvcyw3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60835"/>
            <a:ext cx="2819400" cy="374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QfyVyB5ZSTiRu6QymqgiSZKExxJ7MmkP26fd-tuDV5_-Wjoq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0053"/>
            <a:ext cx="3048000" cy="29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 Movement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Locomotion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Maintains posture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Produces heat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Facial expressions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Pumps blood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Peristalsis</a:t>
            </a:r>
          </a:p>
          <a:p>
            <a:endParaRPr lang="en-US" dirty="0"/>
          </a:p>
        </p:txBody>
      </p:sp>
      <p:pic>
        <p:nvPicPr>
          <p:cNvPr id="3074" name="Picture 2" descr="http://t3.gstatic.com/images?q=tbn:ANd9GcQSC56mmeUlHmGpqx61rZ1v9VcSVfloS6AxchD06toMkbFfMI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26670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QUExQVFRUWGB0ZFRgXGRgZGhkbGhcaFxgXHRcXHCYeFxokHhYfITAhJSkpLCwsHB4zNTAqNSYrLCoBCQoKDgwOGg8PGiwkHyQpLCwsKSwsLCwsLCkpLCwsLCwsLCwsLSwpLCwsLCwpLCwsKSwpKSwpLCksLCwsLCwsLP/AABEIAO4A1AMBIgACEQEDEQH/xAAbAAACAwEBAQAAAAAAAAAAAAAABQQGBwMCAf/EAEcQAAIBAwIDBgQDBQUGBgEFAAECAwAEERIhBQYxEyJBUWFxBzKBkRRSoTNCcrHBFSNigpJDorLC0fAkNGPS4fEWFyVTc7P/xAAaAQEAAwEBAQAAAAAAAAAAAAAAAQIDBAUG/8QALhEAAgIBAwMDAQcFAAAAAAAAAAECEQMSITEEE0EFUWGxIjJxgZGh0RQjQuHx/9oADAMBAAIRAxEAPwDcaKKKAKKKKAKKKKAKKKKAKKKKAi8Uu+yhkkAyUUsB5kDYe1Q5Ha3jXrLPIQoyfmcgk+iIACdhsB4nqzmiDKVYZDAgjzBGCK4NYgvG+c9mrAZ/xaRn37v6mgI0PBs96djM/kdox6LH0x6nJ9aq/GfitDBcvaQW1xdSRbSCBBpQ/lJz1HtjwznNSPiPzlLZLBDbIr3N05SIv8iYxqdvPGoYHv5YKHlbgBtYWV5O1lkdpZpMY1O/X1x7+vTOKpKWk6MGB5X8Hu6+I/EZzotOHmA+Mt2cKvsi4LH2J9q52nxOubGRU4tGhif5Lq3DaFP5XQ7j6b+h3w6r4ygjBAI8juPtWfcZ2vooVs9x5wbnmxu5Ozt7mKR8Z0qdyPEgEDOPSntYtz0VtXsrxYwBb3KGVkADCM7MNhuD0x6jzrV7+/wIGjORJIgGNwyspJ/Tf6VrF2rPPy4+3LSMqK8GUAgZ3PQeeOte6sZBRRRQBRRRQBRRRQBRRRQBRRRQBRRRQBRRRQBRRRQBRRVR5w+JdtYt2Q1T3J+WCLdvQuekY998b4NCUr2RbqTcZ5ys7TIuLmGMj90uNX+gZb9KyfifHOIX2fxE5t4j/sLYldvJ5vmb1A2qFZ8Cgi+SJAfMjU3+psmsZZorg9LF6Zlmrlt9Rv8AEbn3hV/AqpPMJom1280cMnccfxBTpPjjyB8MVL5A5la9tBJJp7RGKPjxwAQ+n93IPTzBxSl0yNtqS3PLQ7TtYmeCXrribST7jxrN5VLk7I9BPA7g7+OP5NNur1IwpdgoZgi58WY4VfcmodvxsMXHZyApN2TAjcA/JLt1jbI3GcZ36HFBe1vG3/tC4yPQBfqoOCfWvKcAl3JvLzUerdsw/QVFx9y+jM3tH6Fp5pVr6aPhcBw82HuXxnsoVIYkj8zHGB7fmBrUYeEhTCB8kCaYx1OdOgE+yjH+Y1iHK3Grrg7SMIY7yKRtUrjIuf8AUSdQHXG/0rZ+V+bLfiEImtn1L0ZTs6N+Vl8D+h8Ca6IVWx4/VLJr/uKiVdAvLEqg4Rtbt4DuMoUeZOrPoBv1FT6KKucoUUUUAUUUUAUUUUAUUUUAUUUUAUUUUAUUUUAUUVmvxg+IH4RFtIpRHPOO/Jv/AHMW4LDG+tsELjyJ22NCUr2IvPvxKkeV7HhrDtF2uLnqsPgVTzk8M+B2G4JWq8K4MkAOnLO28kjbu5O5JJ9fD/7pLw3j9tCixW8c8mc40xnLkDdsnGT/AC9qY/2ndN8lk49ZJET9OtcmSUpfCPoejxYcKv70vhN1+FIcUVXob2+lkkjVLeMxlQxYu27LqGMddqk/2PeN892qDxEcQ/m29Zaa5Z6CzOX3Yt/ovq0OK+McddvfakPBuAmaCOSae4YuurAkKrg7jZR5Y8anf/hVoesRYnxZ5CffdqhqK8kxllnFSjFb+7/hM7S8WhX5pox7uv8A1qJJzXar1nT6ZP8Awg1z5e4BbPbxs0EZbGGJXOWUlCd/MrmmrcDg0sohiGQRsijqMdQKn7KdblY9+cVJad18v+BM/PNoP9oT7I/9RUDh3PUdnex3dprOo6bmPSQsqHqfRx1B88euX3KsamzgYqudABOBk4yuc49K7uBHdIRsJlKtj80Y1KffSWH0HlV1JReyObLgydRjWuSp144v8y2SfH2wHSK7O+BiJdz4DeQV9X4+8P8A3o7tP4oh/RzVb4jZCaJo2JGobHxUjdWHqCAfpXOxm7eAdoASQUlU7jUpKOMeWQfoRV/6jbg5H6R9rTr8e3+/wNE4T8V+GXBCrdIjHoJQ0X6yAA/Q1bEcEAg5B3BHj61gljZquq2kUOqjVFrAbMecaTnqUJx7FK7WfFrjhJ7W2LSWoOZ7ViSoXxeIn9mR5dPPbppHMm6ObL6bkhDXF3XK8o3eioXBuLx3UEc8Lao5FDKf6EeBB2I8CDU2tjywooooAooooAooooAooooArjeXiRRtJIyoiAszMcAAdSTXasg+M981xd2nDgxWIqZ5wDjUAxCKf9B+pB8BUN0rLQg5yUVyxZzh8YLq5Vxw5TDACE7dh/eSsTpCxg/LknyyOpK9Kh8J5cWP+8mJnuG3eWQlznyBbOAOmev8q939h3rRUXEaS5IA2XTE5T2Gf1xTauLJlckfUdJ0EMMm3u1/3YVxnVev/wClCoHoZXYn9I1ppUKGyK3EsmRiREHqChcfbDD9am1kz0MaaTv3f12/YU8LX/xN5/FF/wD4imrLkEedeI4FUsQACxyx8zgDJ+gA+ldKN2TCOlV8v922QuC2rRW8Ub41IgU43Hd2H6AV44rx6G2AMsgUnoOrH2Ub49eld+JXghikkO4RS2PPA2H1O1OvhdyLGIUvrpRLdXA7QFwCI0bdAqnYHTg56jIAxjfXFj7jtnndb1v9HCMYq38+yKSnPNuBns51T83Zd3zzsabcM49BcfspFY/l6N/pO9bRVV5l+GNlegsYxDN1WaHCOD5nGz/Xf1FdEumj4PKxes5U/tpNfoUmztFiRUQYVegyTjJJ6n3qBxTj8UUix6WlmPyRRrrfJHkOmR9cVC5ivLrhWuG7HaNpJtrhR3ZcbYYeDrnJH88gnTPhtyWllbK7DVdTKHnkbdst3uzB6hRnB8zknwxnDA23qOvqfVYRxx7PL/YpCRcSYahwubT6yRq3+k71FTjqRydncRS2kjHOmZNAY7ZIfo3vtW5Kaj8U4PDdRNFNGsiN1Vhke48VPqMEVq+nh4PPx+rdQncmn+RklxZ63ifODGSdv3gylSvt0P8AlFSCudjuKVcx8Mm4POkKI9zbTnFrlu+j5GYSxG/Xbz+9c5OI3wBP9mT4Aydwf0C5rmliknR7eL1Lp5R1N03ytyz/AAXvzBPecOY91CJ7fP5HwGHsCV+patYrBfhnPcXnFre7jt3SFUkilkzlflJCk4GG1FdvY1vVdkbrc+az6O5Lt8XsFFFIObLx0EYjlWIsTnUSoKjGrMojcRYBxkgDLDfYA2MR/RUThisIY9biRtIyw3DeuQBn3wM9cDpRQEuiiigCiovEL9YlBIJJIVVXqzHoozt99hvXaFmKgsAD4gHOPrgZoCNxbjMVtGZJnCL9yT5ADdj6Cseuov7R4rLeglYkjWKIEd47ZYkA4G5bbJ6irZxew/E8Wk1nWlvEuheqh23GR75JHotVLg3Fkt4mWQkSB21Lg5zsP6VSfFI6ekcVlTk6rcfLwtfEk19PDU9fvXGyF3dANDGscbdHkOcjzCruf5U1g5CLf+YuJH/wriNfsMk/pXOsXuetP1JL7tsR3aQp1lC+5H8utJrrjKr+zWSb0iQsfscVpdlybaxfLCmfMjUfu+ampMinSqOQNsqvd/oD9KntRMH6pm8UY4vE72T9lw65Pq4Ef/EP612ThnGZPltIk/jlB/4XrYUtwuWLMfHvAbe2ACPavMgLIQp0kggHyJGAfod6nRFeDF9d1Ev8voYbxDl3iky3cL/hx2MatKi6tRVkMihTg5OEPlvtWy8i36zcNs5F6GBAfQooRh9GUiq4/ESrJxEKe6pt+IxAZaPQ2S+kbkxOSfMxvkeFeOU2/s24eEsp4fdN2tnKDlUZ92iz00HYg9Oh8WxtjpbHDnlPJvJ2aHSTmDj7QSQxRrGZJdWDK/ZxgKBnLAHLHOAKfYqHxXg8NymiaMOucjOQQfMEYI+lbHMkVu4ig43ZzwTJpdG0nDBgkgzokRx1HUZ8RkeNMeS+ItNahZM9rCxhlz1LJtqPqRj65plwrg0NsmiFAik5PUknzJJJNUmz5nS04he61PYSTBS430SBTnKjcg75x0wKgnkbcV507F5u5F2cLhHDS6ZmOxJjixuBq8Tvg9KtSnYEeNLDwi0umW47OKU7YkGGzjpnGxx69KbUGxR/jLbB+EzudmiMciHxDCRVyPXDEfWnnC7kTQxvgamRGbbozRq+P98feqt8QuLxXimzU6ogytcum4AVu7GpHzOWxgDq2B54s3AeGvDCO02d2aRx4KWO0Y9EUKg/hrLIbYtip3v/AO18Yt54u7b8QbsbhBsom/2coHQElt/8/nWqVlHxLftbrhVom8j3ay4HUJGcFvbdv9JrV6mPAlyFIOb7kxxq6SJHICQpZNZII3AIDaN9PewR0B6in9V/m13URGPQGBbDtp7pK4GS5ChDnfqfFVJG1ioy4NjsIsMG7g3UBQTjfugDTv4YGK+0cHiKwRgqqkKNl6fzPudzvnc9aKAm0V5kkCjJOB5n12r1QC3ixBeBerCUMB6AMGb2AakvOfHJleG0tjplnyTIf3EHUj167+GPMgh1YppuJtW7HDKf8HQL6YIP6VWOd5gvEOH6d5MuGH+BsDJ/3vsaEMY8C4AlqhC5ZmOXdt2ZvEk/9/1rhecBhZpCY11SKVZ8DVgjTnPgcfypw8wC5NQ5g0nXujwx1+9ZWZWVrk3ja25NjcMqSoT2eSB2ikkjTnr1O3l7GmNjzV+Klf8ADvEttC2mSZt9bDqiDIAA8WOeo9KXc1ckw3UJEiBnAPZP0ZWx3Tq8s4yOlZZc6jwuzCoHSylkF/bMWBDGTKySKhDGPB05HQ5FTybQnaN0vubLWJCzTxtj91HV2PoApO9JbPhvEbxfxH4j8KG3hiCkjT4Fvf1Bz5AbVVuLcIlXh0lzb8O4YidiZBNBIxfRjUXQNEu4GTuc/Wrtw3ni4aJXm4ZdLqUMpiMU6kEZHyuGGc+K1ZKizYsXntYp/wAJxErbTKMh22hmH5lfoPUHG/rsPd/8T7CIkLK05G7C3RpdI8yw7oH1pNxXjts160t/YXRt3hjhXt7UkCUTSPsMkgkOAMbncVZrTnLh8EZigSSA6TpT8JcRDOD/AOkFz6k1DiidTPFgkd1pv7CUZkGJAQezmC7BZF+ZJF6BxuBsdS4pTxeIRoydmYY23e3mUtbk/mhniBEJ8fAegqNwS4S0iiNlPb7xRrcQTOYwJFQBnDNjDE9fPrv4MJb6+mlVI7y1QmNpFWEq6ZVlHZs7ZOTqz5bGijQbsScF+IcloezYdtCPlDOpdB5CRdnA9R9quNv8S7JhlneM+To381yDRw7mW2aAy3BhhePInD6FKMux67kHwxnriqlxP4jPfzx2fC0Gp8k3E0fcSNerorDve5HXAwc7W1MroRYuKfEZWRhZqztjeVxoijH5iW8vXA9+lLuX+AxshMx1IVbGrIaRpMdpMQd12AC53wCxwWxTTg3Ka23eeae4lI7zyyMR592IHQg8tiR51MnxWGTKdWHBfJXU5SZSRE5Q/uzwuUPoJYgQCfDUhHnihuWbqXuyPJKP8V02g+6iLUf+96ZyMB6e1SbW/P7248/H/wCazWdnVLolVo7cE5KWLBfSSvyKmVRCRgsoyWZ8ba2JbyxUmfk5Osck8Tecczkf6XLA/apNvOfA1PjnrZSs4ZwcTIeIWc/COKLxG71XtuV7LtsYe3DYUEoNumR5HU2+o77Pa3KyIrowZHAZWG4KkZBB8iDVb5zmi/BXAmxpkjZAPFmZSFAHic7/AEz4V3+HvCZLbhttBN+0RMN6ZYsF+gIH0rSLMWWKk3NkjLb5ViuHTWQ2nC6hq7wdDj2dT79C5pXzDHmJe65xIhymSyYbd1UAliB4YPsasQSOEfsI/wCEefl6sxP+o+9fK58ATFtENOjCju5zjz3O+T19M0UBHu2NxMYB3Y4tDSnxYk61QeS93JP0HjTeTODjrjbPn4UoU5viY+ixaZj4Z1AxD+IAsfY+oqVxzX2J7MkH97HXT+9j1xQHLhagRds5LOy6nPjtk6QPADyqn8oxm5kkv5t3ckRjwRF2wP5fQ/mNX62C6F0Y0YGnHTGNqoHDiILu6tI941dWX/D2gDNH9D0+tRLgrLgsg751Hp4CulAFeFmUsVBGpQCR4gNnST76T9jWJgemXIwarPMXw8tbzUzrplKkCRcq24wMlSNY9Dnbant9xOOExCQ6e1kEaHw1lWZVJ8M6SB64HjUqhJnnLfHbyzsxw6Xhc9wyK0YdGAhkRi25kIwow2P+h2ptEnGtClJLGAIoCW+h5BhRgK8x3zgYytW2uc6MR3GCn1GoH3GQfsatqZbWyj8T+I9rKqQcTV7G4gmimZCjSI/ZOHHZsgOVbHj59TVktefZblS9pZTSR+EkrLCH9UVslh67V9lJYjtPwbaTsW3I9g2cH609hPdG+duoq2otrYn5X4xbFbgs6xu8zSSxTaVaMkKCp1HvDu9fXwpZxS/4XNLETGuhJO/KID2TZVlCNIBgjUQc7jan17y/bzOHlhR3HiRvt0z+b65qRdRqIimkaSNOnA04O2NPTHpSydZnHP54UGtDGYCVuY2dIf7wtEmpnzFGSCDgDcfpUXmPny0W+tuJWsyyxpGba5g+SVELFldY3wTgnfG3dA8ci98C5WtbPP4eFIi3zMudR9NRJOPTOK7XnL1tM2uW3hkb8zxox+5GTUaiO4euH8XhuohLbyLKh8VOcehHVT6HBrlOKUXnw0sncyRo9vIf37aRoj9l7v6VV+dOD3Fglu8XEbwpJcJFIZWV9CvnvZKjpjxrF49XB24erUeUXCaKvUEVeB8L5j83FL0/w9mn6hapXxD5IFhJbXEs11dWRcJdLLKxZdXRwU093Hh5qBnvVVdM/c7H6gqpIvD802tudMtxEhPRS4LZ/hGW/Svo50Mof8JC0nZjLySHs40GCcnPeOwO2Aa8zcA4fw2zmu4raAdlGWRtIYk47mHfLbkgdfGlXCpinLzzk5luV1ufNpWCfy/rXTHEonnTzvJvVD3kvhpukS9uiZJCT2KnZI1BwCqdNRI6nJ6e9XI7H3qJwSy7G3hj/JGqn3CjP61Ll6e1XMz3Ve5okOuFVm7DIdtZkKIdOjuEdGY6sjcYCsd9xVhpFzeMQK2vTodSe8yBh0IJRHJ23xpPTw60BO4HPrt4mwRqUHc5+urA1A9QcDIIOBRX3g0mqCMgk5X94ux9ctIqsfqB7CvtAQOXW7PXbv8AtUJct/8AyK7EiT38CPAjyxUzi9wwVUT55ToU+W3eb6Co/C103E6vvIxDhvzRHZV9NJBGPY+NMJ7bU0bfkJP3Ur/UUAr5i4oLGyZ1GSgCRg+LHurn08T7Um4LwXsVUsdcrkvK56s5xk+wzgf/ADTjnbhX4ixmQfMF1r/EneA+uMfWlXL3FhcW0Unj0b+IbN+oz9arLgpPga1Qo+PpacbvRcyLFHLbwvGznC/3Y0YGepyzbDyNXe9uuzjkkIJCIzkDqdKlsD1OKz3kPlpOJL/ad+BPJKzCGNt4okRioATodwdjkeO5JNZorCOogfEj4j2NxZvDBOXmDo8ZVHADI4OdTAeGaY8J4xx2aFblEsJY3GpYwxDMPIMrYDeGC2x2PlV/fgsBXQYISnTSY00/bTijhXB4raPsoEEceosFGcAscnGTsM+HSmpUbrEvIq5R5rS/hLqpjkRik0TfNG46g9MjyOB49CDTyqBwtux5ku4l2W4t0lI/xro3992P1NXK545bxkLJPChJwA0iKc+WC2aM55Rp0dbiAA6hErt/lB/1EVPjJwMjBxuOuPr41xFSKIhBXG76D3Fdqj3Z+Uev8hUg+UqTjH/j3tjjAt0mX3Mrxv8A8lVaLiF3xO9uoYbg2lrav2bNGoMsr7g4ZvkHdPTwx1zsnveQuIJxJRbXlwVa3xJdTkMUVpDqjTx1d0EAY65yOtRRdY21ZcudOKm1NnNnCi5WKXwBjmVlJPsyq3+WmnMPA47y2kt5fkkXGR1BG6uPUEA//dVu1+DtjjM/bXLn5nllfJPnhCMfXPvSbmXgX9jvbS8PllXtZ1iNqzl45Q3XSrbgjpnfGoYI8W3gs8TSst3wv5llcTWF3vdWWFLeEsZ/ZyZ8TjGfPKnqTVo5m4It5aT279JUKj0bqrfRgD9KqHKsIXj3ES2zNBA0f+JANLMPZlArQjWqJW6MCi4pLf8ACeH8NBImkuTby+JEdthiT56VZD/lqz3fAJbJU4cqtJbSXCNbvuSimTU8TeeMk58snzws+F/B88f4k+CY7eScJ5K8s2PuUjI+lbTirCj7XOb5TXSuVwe7UEnRaSc3Sf3IXSWyykgIHOkMNRUMrKG32yD4+4dikvMHDzI8RMPbRqrhlAi1Bm06WBlIwAA3RhvpODjYDryyW/CxB07MhQMYAyPA6V6Z8sDfOwr7XXgUZW3iVtJIUA6dOPbuALkdDgAZzgCigIfCwWvbtm6qI0T0XSX/AFJp5XIWwDlx8xAB9QCSPtk/euhoBdzFxdba2kmb91dh5sdlH1JFVDkDhLx2w17do2vHkCoA+pxn6irbzLwJbu3eFjp1YKt5MDkHHiPMeWarnK/Fm79vMNM0GEfyYDZXHoR/MedVlwVlwOivgapPw/Gi84jBb7WUMgCId9MzbyhD+7GCp7pzvjHjm+umazs3X9j3ty8yt+Du5BKJlBYRSHZ0cLuATuD/APOM6IxbSNCoqJwzisVzGJYXWSM5wy9NtiKQfEjmOays9dvp7V5UiTUM4L53AOxPd8dt6rR1WJOYeVeIjirX9n+GYdkI1WVmG2gBsgADrnHepDydyhHfXvEn4hbxmRZEBEbuEV3Dl8FX3OwO5OCTXLivGeK2d0Irm9jVHUmKZ4FMTsMZjOlMoc5G/ofGnnw145FBZtJcMTcXM0kroqlpDkgDuj5RtkZx1rTejnm090O+E8qX9tmKC9Q2w/ZCaPXLGPyhsYZR4Z+wxU2S3v7Y9oJPxq/vxlQjD1QjP2/Q+Eu052tHzmTsivVZQUYfQ7H6VwHN7yEm2tZZ4hsZMhAfPQGHe/Sp3M9zmeLcSbvpaRqg/cd/7xvbBAB9x96Vt8Tonn7Fba7eZe68ax50E9ctnYD2pve86EKRDaXMk3hGydmAfDVI3dA9d6hWvMN/FG8tzYqqLgsY7hXOCe8dOPD3qAJeWeMRQ8YuEUlUvwJFVwVaOdM642B8WBLDz2FaRVM49YScUhTRa9luskVw8iB0xurL2epvpVyjjYKAx1EAamAxk43OPDJ3xVZI6cb2pn2qX8SuVoZreS7LNFcW0ZeKVXYaSneC4zjc7ZAByRv4VdKgcc4JFdwPBOpaNuoBKnbcEEdCDv5VVOi7Vop8N2815wKcd24mjbtgNsxGFXkyPLUcj1NaZf8AEVhAZ9QU7FgCQvlqxuB69POsU5U4iYXtroydrBZXMtg0p8YJNIhlz5KzAH0K1tHGoNcDjw2JB6EKwZlPoQCPrW64OdbHuw4TFCZDFGqGVzJIVG7u3VifE1LrnbzB1Vh0YAjPqM10qSQrjLuwH1NdWbAzXKAZyx8f5UB2pJzkWFqxQsrAr3lDHT3hliUYFQB1bfHXB6U7qvc9gfg31KGAZCQQh6OPGQ4U/wCIZYdQCcUAx4DJqtoSXEmY1OtX7QNt8wk0rrB89Iz5UUcBk1W0J33jU7u8h6eMkoDufVgCfKigGFFFFAROI36wRSSv8qKWOOpAHT3qo8qWZk13cmO0uSHIHRU/cQfQDJ9quN/YpNG8UgyjqVYdNiMHcdD61l/K3EJbPiE/DJWLrGnaQSHxQlcA+R72/hkHGM1D4Ky4NErzLCGGGAIPUHcEeRHiK+o2QDX2qGZSuFRy8P1wpbNLBrZojFpyoY5KspIxg+P/AGIDWD8Vuo3mXs4bWXPZlssZFwe8Bt5DyAz1zWgPAD71V34bcQXErwKjpMQzq7FCrgY1AgHINC+ttUWaezR10uisvkwDD7GvFlwyKEYijSPPXSoGfcjc1WpOO3Ns2q5hQxeLQFmKfxK25Hrt/SusvP8AC20KTTefZxk4984pRWmP73hMMxBliSQjoWUE/c749KkKoUYAAAGwGwA9h0FVxviHZLF2kk6x46q2z58tHUn2zSCP4v2cj4d3jj/dZ43VW9dQB/XFCNy8atbD8o6f9alPECCpGVIwR5g7EfaqBJ8V7Yn+5S4lQfNJHAzIPcnB/Sp1j8SI59raKa4x8zKhRU9GaXSM+gyagjcUcM5mntw1ojQIIXdBJM5G2s4AUbnFOGN4U7Q8QhUdcqidn9XNSuXeW1aOSW4hXtZZXch1Viqlu6vj77eddV5BtNesxD+EFtPvpzj6dKtsaa2QbCe7mBK31uwHUxxhse+SMfalvDOW5OJwa7m+uDGSyvFHpjU6TgjK/MCMdRVnu+S7WTrEo9U7hx5ZTGfrTTh/D0gjWOJdKL0HvuSSdySfGoGtlX5l4PDacMNtBGFVmSNF6kszhsknct3c5q4cXjxEmo5RWXtfVen1GcEjyqv83pj8JIfkiuo2k9ATp1ewJH3q23NqJBpbcZBI88bgH0zV0THg7CvtfGbHWuBYvsNh5+dSWBjrOB0HX1ruBXxEAGBXqgCo1zcYeNOzdtZPeABVNIyCxJ7ueg9ak0r49xZrdUcLGULBXaSQxhckBTnQwIztvjG30AaUVws7jtI1fu94Z7ra1+jYGoeuKKA70UUUAVlOsS8w358YoIYh/m0uf1rVqzDmr4d3y303EOHTx9pKF1wSLgMFVRjWTjcpn93HnUNWiJK0XBFKjCn6eFdBc+YP03qiWfPV/IexHCLn8QNm1NohB/N2rLjT9fqanX3MN/ZJ2t9ZI0I3eS0cyGIebxyAEjzYHArOmZaWW8XS+f3zX38Uv5hWdXPxjtm7trBcXT/lVNAHuxyR9q78H+KcLOI7yF7GQ/KZd429pMDB9xj1qafsRuXiWdD5n2H/AFrkOmEQKP8AvwFV/iHxH4dCQGuUYnwiBlx6nswQPvXaT4gcPWLtfxcJTww2XPp2Y7+fTFV3G52flG3eXtpYo5JPzsilvuRTOSxRhgjby6j7GqhafFeB+81tepCflnaBjGR55Qkgfevb/FW2c6bWO5vH/LDC/wCpcDH2NKY0st4tlAwBgDpjbFfY4gvSqiedrxBmXg96F80KyH6qACKRce+KtyhjVLNrRZDhZr5ZFXI6gKg/XJ/rU6WNLNNAx0OK9i4I6jPt/wBKzy35s4mo70dlOD0MbyRk/wCrINR743993Z5Baw+MVsTrf+OZh09F2NXWKZFmmi6X1HuDSrjfOVpaY7edFY9E6ufZBv8AXpWc/wD6dKg/8Pc3UBPXRKcH3G2fvUeHkCS0dLqzlL3UbasT6XWXzUkjukjbOfqOo07MiVKJerzitxfQyRw2biORSuuduzO/RghGdutXHhTSiCJZAO0CKHOcgsBgkedL+Tub4r+Eso7OZDpnhb54n8QR4r5N4++QLBVao2So4i3zuxzXYCuN3eLEupzhcgE4JAz0Jx0HrXy04hHLns3V9PXSc4z0z5UJJFFFFAFJ+arnRbk7bsqjJ0jJbbLdrGB9WHlvkAuKUczAGEAyLH31PelaEMAclO0XvLkDwz0oDvwFSLaIFix0jcnVn6h3z76m9z1orjy5YyRQ6ZJO03yp1NJhdC7a33YagT9fpX2gGtFFFAFFFFAGK8TQq6lWAZWBDA7ggjBBHiCK90UBl4+Ec1sz/gLtEgc6hDPGXCE/ldWBx/2c9aTSQTR3H4LiUUJMil4ZEBaKUL8ww/R1648voTpwjmtVY6llgXJ0kESImckA7hwo8Dg4HWufNfKsXEYFUuyMjCSGaPGpGxsw8CpBwR4j6Grxk0UlBMptlwaKIYjRUHkihf5Deo9xyrbSMWaGJmPUlFJP1xXHmDlXillE0yTQ3iRjU6dkYpCo3YrpJBIG/wDQ9KncJ4sk8KSq3ddQRn+XuOh9Qa6IyjIwlFxI3L/GJeEO0XYzT2DHVH2Q7SS3Y/MmgnLRk7jHTfrk1b+C/EywuJRCkpSVvljlR4mY+Q1gAn0BzScGlnMfAUu4TG+zdY3/AHo3G6sD1G/UeIqksXlFo5fc1Wo3EuFxXEbRTRrJG3zK4BB+/j69RWZ8P+I3EraEJc8PNy0YwZoZV74H7xj0k6sdemfIdKvvKXNUPELZLiE7HZlONSMOqMB0P8wQfGsGmuTdNPgqd78B+GsrdmssLH5WWVjpPgQHJB9v1qqxX95YE211bXM7ptHNDG0izL+62Qdmx1B38962+ipjJx4IcU+THeCc2CeVoZIpYJQNXZzJoYrnGoA9Rmn9PeeeUDexIYnEVzCdUEhGQCRhkbxMbDYj2O+MVSr7lbi8MXblraYpu8EKyamUfNod+r43xjf16HaOX3MpYvY+cX5WjnkEyvLBOBjtoHKOR+ViPmFQTwe+tSJ7W/uppE37K4cvHKB1QgnYkdD+o61xtviZaO4TWUJ2OtWUA/lJOyn9PWrXFKGAI3B8avUZFLlElcL+M3D5FUSu9tIcBkljkARuhUyBdOM+JI9cVapuE5kaRJZIy6gHToIOnOk4ZT51n3H+G/ibaaHIBkQqCdwD1Un6gVbfh/zJ+Ms1YqUkhYwTL1AkjADYPipyCPfHhWE4aTeE9Q+si+gCTGsbEjYHB2YDwyN8eFd6KKzLhSbmHgkk+hopBG6ahuCQQ66W6dD4inNFAReG2XYxJHnVoXGTtn6eA9KKlUUAUUUUAUUUUAV4nDaW04DYOnPTONs48M17ooBNJxeVDGJoVVZHCFlkDYJBxsVGRtXuPgIT9jLLEPBVYMg9ArhgB6DFT7yxSVdMiK65zhhkZHjUSLgqRyK8KiPwkVdlZcbHSNtQOCD5ZHjQBYTyq5inwxxlJFGA4HUFf3XGenQjp0NVS6+D1rqdrea6tdRLaYZMRhj4iNgRj0yPTFXwiuHELxYYpJW+WNGdseSqWP6CgMdj441jctZX7qJBhoptlSZDkKxHSN9iCDtkHHrZkcMMg5B6Ebj71mnE4r3jDLxBkg7pxDAy7NECe6zn5t84z6kadqsvL3L8BAk/Cy2jqRlO0cKT12CSaXX3A9q6sbl5Oaaj4LPSHgXDxBx+3/DgoJ4pWuVU4RgoOlivTOsj6/XPTmbjckAijgjElxcSdnCp2GrxZvQZHl161YOSPhu9tcG9vJ/xF2y6RpGI4weqqPHyzgDc7ZOarlkqotji+S+0UUVzm4VWfiHzO9hZNLEoaVmWOIH5dbnAJ9BuceOKsjuACScAbknwHnWQ8z80HjIjito2W1ScO874Bk7MnCxx9cEn5mx7eFSlbIbpFe4lyDNKfxLTC4ujvJ24HZSDGCmlRlB5EdPTwfcscuJANXYdg/5VnklT3CkhR9jT6JcAZr68gUEsQANyScAAdSSegrrUEjlcmytc68UdRb28MvZS3MyRahuyIx0s4HUbkDP29NU5Z5bhsbdIIAdK5JJOWdjuzsfFif6AbCs/+D/L1vcLPfyRiWZrqTsZZMnCKRoKBthjJ3G4xjwrVa5py1M6IR0oKKg8S45b24zPPFEP/UdU/wCIjNVyf4vcKQ4N5Gf4VkYfdUIqhcuNFIuCc82N2dNvcxSMeihsOf8AI2GP2p7QBRRRQBRRRQBRRRQBRRRQBRRRQBWTcxc9z8TS4tbCIJAS0Ml1KfmHyuI4xucjbUT0Pgas/wAQPiLFw5REAXupV/uYxsMk6VZnOAq6vrt9aqnKHBzbWscR+YDvHzYks30ycfStMcdTM5y0omcF4WLeFIgchFCg+eB19z1r5xvjUdpC00pIUbYAyWJ6KB4k/wDWpN7eLFG8jnCopZj12UZO3j0qgpzja31zA1w5gtreQS6CkkkkzL8o0xoVRPPLE7n6dEpKKMYxcmXTlHli7ur6C/uohbQwK34eFjmRi66dbgfJsc4O+w26mtTqiP8AGOz/ANnHdzf/ANdvJ/z6aizfFWdv2HC7g+RmeOEfrqNcbl5bOpR8I0WispuObOMzfKLO1X/PM4/5P0pbPwW8n/8ANcTunB6rFiBfbCeH0rN5IryXUJGm83cUgitLjtpVjBhkG5Go5QjuqSCzb7DxNYFyNzLPbQKn4ft48EjsXQyKCckNGCT1yd8datdv8P7JTkw9o3i0jM5P3OP0pPz1y9b29sZ4EWCWMqUaPu76lGCBsetI5t/siWLbccL8SbUftFuIj5PC3/LmknN/O1nPHAqyGRFuI2mi0yL2kQJLqSQNum2f5VbuGjtYInYFWeNWIHgWUEjH1ro/ComILxo5XdS6q2PbI26VZ9U2qaIXTK7TGE3xSi0iLhlpJcBRhWC9hbqBsAHcDIHkB9aSXb8Tu/8AzN72CH/ZWY0fQzN3z+optRXO8rfBssaXIktOS7SM6uxWRvF5cyMT5kvkZ+lNY7KNfljQeyqP5CurNjrtSbjfNsFtszZc/Ki95yfABRv98CqbyL7IU8/8Hg/DvMFWOWMa0kQBWDAjSMrjOTt/Ktg5KvJJeH2kk2TI8KM5PUkqDqPqev1rNuAcgXXE5Un4ghgtFOpLY/tJSOhk/KvpsfAAZzWxooAAGwHQCuqCaW5zzab2PtFFFXKBRRRQBRRRQBRRRQFV50+Ilvw7Qjh5Z5BmOGIZdh0yfBVyMZ6nBwDg1S5ee+MXP7GC3s0PQykySfbpn3WrRzx8N/x0yXMM7W9zGmgPpDqy5J0sp/iO/r0O1UriPL/F7Qd6WykUeP8AeqfsqgCqy1eC0dPkicY5XuLwL+OvZbjByFRERVOMbAD+lebbgd5b4FrcsUHSK4GtR6Bx3lHtSq452u4jh44D/C8g/mKit8UZh1hX6SH/ANlZrup2i77b5LFxi8v5baWBrNdci6A6TIUw2zEq5DDbPnVltIOzjRB0RVUf5QB/SsnuueZri4gCtLbjWEfs5NWVZwM6SoXUMnr1rWpvhnxBf2XFA/pLbp/xKT/Kpmp5K1EQ0Q4Oma+UpvOUuNRDPb2Lj1EoP6JSmW34uDjXZfeb/wBtZdqRp3EWyvhcDxqu2vJvGrjpc2aD0Dk/70Rpnb/A+eX/AM5xKVx4pEugfckj/dqVhZDyoicY5xtbYHXKuofur3m+w3H1xVHn5ki4hMpuZUhto2yIiTqlI6atIwq79M+fnkbpy38MeH2OGhgUyD/aSf3j+4LbL/lAp9LwaBvmhib3RD/MVosaRR5GzCBzjcS3iwWQgug6akTUEOVBLIGJAzhdQB/pTSTj97H+14XeKfEpGZB91rW4uV7RHV1tbdXU5VlijDA+YYLkGmlT24ka2YX/APmEp2FjfE+Qt2/611jvOKTbQ8MuBnxmKwj/AHsfzrb6KduI7kjI7L4Z8SuTm7uo7ZD1S2BZyPIyN8p9i1Xfln4eWVh3oYQZPGWQ65T5nW3y5/w4qy0VdJLgq22FFFFSQFFFFAf/2Q=="/>
          <p:cNvSpPr>
            <a:spLocks noChangeAspect="1" noChangeArrowheads="1"/>
          </p:cNvSpPr>
          <p:nvPr/>
        </p:nvSpPr>
        <p:spPr bwMode="auto">
          <a:xfrm>
            <a:off x="63500" y="-1095375"/>
            <a:ext cx="20193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xQWFRUWGBoYGRQYFxQVGBYWFBQXGBUYFhQXHSYeGBokGRgVHy8gIycpLCwsFR4xNTAqNSYrLSkBCQoKDgwOGg8PGikkHCQpKSwsKSkpLCkpLCkqKSwpKSksLS4sLSwvKSwpKSksKSwtLCwpLCkpLCksLCksLCksLP/AABEIALoA8AMBIgACEQEDEQH/xAAcAAABBQEBAQAAAAAAAAAAAAAAAgMEBQYHAQj/xABHEAACAQMCAgcFBQUFBwMFAAABAgMABBESIQUxBhMiQVFhcQcyUoGRFCNCobEzYnLB8BWCkqLRFiRTc4PC4UOy8Qg0VGPS/8QAGwEBAAIDAQEAAAAAAAAAAAAAAAECAwQFBgf/xAAxEQACAgECBAQEBAcAAAAAAAAAAQIRAwQhBRIxQSJRYXEUMoGREyOhsQYVQsHR4fD/2gAMAwEAAhEDEQA/AO41E/taLXo17508jp1fDrxp1eWc1KNY2HgcqhojECxUoJ+/BUKDq+EEdZjc6u4HtUBp77iscOOsJGeR0uRuQBkqCBkkDfxp+3uFdQy5weWQyn6MARUPjUDPFpUZOuI4Hgs6Mx38ACflUG9glM5IEnvRmN1bEaoCvWq66sEnt8wfeGOWwF/mvM1lLi0uCJdIlEmi4BbX2X1BuoEY1YVh2NwBjBzT97w6ResCdboKwnZmfL65ut2LhsaeqyFZe7HfQGjeQDckDu325nA/OkRXKtq0nOklT5MvMVmbzh9w8cPYBVTG2gyvrDrODqOVbUAgGxbI7XvHBpdtZSiYkJKrGd3LavuzERuNOcZJ5dnOd6A0sMwZQy7hgCDuNiMjnS6y/C7d+sg61JwyRxhm1MyvJ1QDa+3jAOQcjdt/XT0B7RRRQBTNxcqgyxAFOmqXjEgMiBQXZc5QDuYc88g3hQDUt0ZWzrYKX0KFOnuyWJxvz5Uu6s2Cs0xMgXAQZ05ycZbHI8qmWlsQnVyLqA5NzzvkZHMMKmsoIwdx4UBUw3bw6lZWZFb388lPLmN8VcKc1B4tqMRVBknbHeB3nHfT/D51ZBpzgDG+xGBjBHjQEmiiigCiiigCiiigCiiigCiiigCiiigPDVenGFNwYMHUATq/CSAhZQe9gHU/OrE1mZ+izsuetIlZ3ZsElAJQyNpGOYjYYPiooC7HE4tLP1selThm1rhT4Fs4B9aQeLx62UkAKiSFyVCaZGcDtZ/cPluKrhwqbKPpgDxlcKNQVwiOnafTkbPlRg6dPM52RJwGXmvVA6YhpAKLmOWZ20nDaNpBhgCcgnbNAWzcSQFe0ullLB9aacBkUY33yXG4289xn2DiUTkBJEYkZAV1YkA4JAB5Z2zVF/sxIURSydkSKfeOQ91FMOY+FGB9R4mp8PBSsofK7TySnnnEkJQDlzzjPpQE1+JIJGRjp0ojliQFxI7qoyTzyn+YV7b8SicgJIjEjICujEgHBIAO4z31B4nwVpWkIK4dIVwc/wDpTvI2duRDYoh4KRKHyu08kp2OcSQlAOXPJHyFAT47+NtREiEJsxDKdP8AFvt868HFItBk62PQOb610jPLLZx3j61nG4JNGpdtLaVhGlQ7AmCRj+zVRiNg5OlQdOkYDUuDhksweUAIxm6wAGWLV/u6xN2mXWDnPa0DOOW+aA0b38YKgugL+6CyjVnlp37Xyr2e9RMa3VdRwNTBdR8BnmeXKqNejrr1Wkp2VRXOWzhJWcjSwZZB2jjOkqcnPICRe8OlZyw6o606pg+plVQ7MGUY7RIIypwMqN9qAtDeJr6vWuvGdGoaseOnOcedYnpj0nWAg25SaWTGFDjShA7LMyt3g7JntVmukXT49ZLHagECYyLcnmH06SFXfUo3GfDG2OeSM5ZgzZYgwEZbl9nBGkDHIg/KteeaK2s7Wj4Tny1Nx2/ckX3SO6nJMt1Kc/hVzGo9FXG1RYr2RTlZ5VPiJX/1pkWq+FH2VfhFaLyNvqexhooRjy8kTTcL9od1ER1pFyi97bSKO8h1Iz6HwrrPRi8jmhEsb9YJCWLYx2uRUr3EcsV8+vbKPEd22a0HQvpc/DpG26yF8a0BwykfjUcs42I7wBuMVsYc/aTOFxPhFrnwxp+SO9UVX8G43FdRCWFw6n6g96sOYI8Kng1vHkmmnTPaKKKEBRRRQBRRRQBRRRQBRRRQHhqjbpLpBdkxFiUqwbLH7PqLZTAxkKxG593fGavaqv8AZ6MlgxZkPWYjOnSvXZ6zGAG31NzJxk4oBmTjrJlXjCyZjAHWZXExYKWfSNOGRwdjyGM5pE3SNli6wRqdJdX+9ULrjYKERsdt3J7IIHIgkVJPAAUdWkdi4UF26snSmdKldGlhu2cqc6jmkv0bQxiMO6rhlcLoAkWTGsMunSM45qAQCcYzQE3iF8Ioy+MkYAXxZmCqM925FV7ccYHQY1EvWdXgyHq89V1oPWaM7r3ac5+tTbrg8UgfKgM4ALqAH7JBXt4zsQpGfAVHm4ArRlWdiWbWzlYmLEAKNSMhQgADHZ7gedAJTj2VgYISJn0EhlKodwe1+LdSBjn5V6OMnrMaOx1nU69W/WBc+5j3cgjOc57qkf2QmiNBkCJg4xjcrnnt3kkmkf2KvWF9TaS3WdX2dHWFdOrlq5d2cZ3xQC+J8R6pVbSXy6LsQAut1TJz3DV3U3NxcCdIgpOrOX/CpCFgvmSATgcts8xTsnCYzH1aqEQMrYQKoyjh+QGNyozt3mmjwCLrRKAVYMWOGYBiy4Opc48DtjkKAgjpPhAzR4DxiWPtjtKzovbyBoI6yMnmACfCqnpr0ikFjMqLiYuIPuyZMa1DMykAH9mT3DFaGDo8qqV1uRo6tM6fu49uyvZ3Gy+9n3RmsJ7U7KGCziiBzK0wdRpQE6V0sSqKFVQukbDGdNUm6izZ0sOfNFepz6KBdGwIwNiSApYfh04ydu8E8+XfTkunSCFZSTy1h+zyz7iYOfXkaYFwQuG0nAxq0rnGSR2sZ5k1Gurtgmo7AAAbdpiBhQFHeT+tc7l5n4T2/wCMtNHmyyrr3+xZ9SvWBctgqCDgZ3h6wA+FR684Xw26ncsiyMsKKJGRNSrIYwukYzyj5+opno7wi6uWdVV2KHThVyOzzbwAORj0q700q2NbFx7CnU23sv8AY5KOWO4g005xr9fy2/8ANNySSxtokTEgkMTIdmV1BO/qoB+Yp4Sg7EEE9x7/AEPfWKWOUOqOlh12DUvwS3L3odx1rO8jZT93K6xyr3EMcK3qCc59fGu9CvmW4l0rjvGCD/Cc/Xavpa2l1IreIB+ozW5pm3GmeX49ijDMpR7rf3HaKKK2jzwUUUUAUUUUAUUUUAUUUUAUUUUAUUUUAUUUUAUUUUAUUUUB4a4b7Rb4y8SmzyiCxqPDs6m+pau4k1xHjHR2XiPFrtLSRViRl664ZSQkmkBo4x+Nxg+niO/Fli5KkdLhufHgy/iT8nXuZG5lAKgqzZOdKqWJxyGKEhllk2XVKMBYx2kg1nSJJmG2rJwPoM10hfYrZsmn7Vddbj9prQb9/wB2Fxp8s/OoPD424SjcNu7czRzamt7m2UdZM64OJFY9l17J1E6QOeRvU4orGvEU1+plqcl0/REboF0wSCRrSGbsQlmkMqoFlIYmZkK/eF+ZGxG3hXTOI3MdnC8sMYLzyAgcg0kgGCfAAAk/Pxrl1n0RmeR5P92t3f3ysZmkYE5IdiyxgnAyFG++5rQ8Rsr6VArXqNpYMoa1jADLy3RgR4VrZOLaKM0nP7GstJmrZGC45dDiEs1xE3WldPXBE6kkocRywFj944zgjmVxsaqLmRxqR5EUpjUJ4pIZELcsjI32Pd3VfR9G54LlIYLe3hluW0i6MjtCdJD6ERwSpJGerOc4wM925foVZWbrNxF/tdzOcfaLgfd61Awig/dx7e6GO+NvCt38THlipQdp+RSPPjl5M5XbXkcoKa1Zh3g8/MZrtPsz6WtcxGCU5mhA7XxxnZW9RyPyPfSb/oVY3qGJreKJiMrJEqRyJ4OpQDUAccwQaz3sc4NLHdXfXEF7c/Zj4sdWoPjwKquD5+VYI4nCW3Q6+p1sdRh5My8a6NdzrlFR7S8SVdUbq65I1KQRlWKsMjvDAg+lSKznFCiiigCiiigCiiigCiiigCiigmgCivM17QBRXle0AUV5mvaADWW6VyNPNBYIxUTB5J2UkMLaLSGVSN1MjuiZ8Ndak1lZDo40Cwx1tlpjJ72huC8qjz0yI3oPKgLjiMgtrSRo1CiGFiijkBFGSoA8BgCsd7PeGzLwW3NsYuulzM7TCRlcyOxbJQhtWNO+/u1ur22EkbxtydWU+jKVP61i/ZFekWK277SWryW8i+DRuSvyKtt6UBVcWiuILu2+3EzQyFmWKyikP+8Q4dBKpLSSpgahggZTcYFVn+1UE1xcTyuySM5iRHim1xQRHAUqFOlmbU7d+4B5Vp/azxWS0js7mKPrZI7oBY+12+thlj04Xck6hjHfiofE+l95GEFxPbWcsgBW1iilvrrLchpDhc8/wkbHc1r6nAs+NwbaXoZseaUZ83VkK36VWqLvKR4sYbhVHqxTAHmanXHHYkYLlpGKhwkUck7aDyciJWwp7iefdVTPxW8l2zxOT1ksLJD/AHFVnAqusujcsYIishEGwTq4nd7kbDUsAUHA2rzmThmgjK5ZffdG/wDE55f0l1xO6+0RPH9kvjqGzC0mQqwOUdS+nDKwDA+IpPHLS/u7K3S9lEX2mWGE20ahWOph1jzyEkk6VdtCaQCRknFUvEuESxqC1tYu7sEjiLcQneWRuSgvMByySTsACTyqVYdDDBxux1QpE33jnqNZtpFjibLIshLRyKzKpU5BDKwI3Fdrh+HBix/kNuJpaic5S8a3OocJ6LWtqWa3t4oSwwWRApI54J5478Vmugfa4lxiQe6biJAe7VHEQ/5kVfdLOk0dlayTudkHLPvufcjHmxwPTJ7q5X0F6fyWUBWS36xpZHmkkEmlmeU5JKlccsDn3Vvymo9Rg02XO2scbo6X0KGJL9R7i3smnwGuKF5Mf9RnPqa1FYjoh01sGzHGWgd5HkKS5BaSVizkOSQck7DPpsK2wNSmn0MeTHPG+WaaZ7RRRUmMKKKKAKKKKAKKKKAKi8QchcKcEkDPrUqovEDsv8Q/nUrqQ+gzHAcbsxP8RoaD95v8Rp0GkrID5Y5irlRjABwWb/Ea9aRR+I/4jTrxg8xQIh4Cp2IGo5M+4xz5kkH5GpVveBtjs3h/p4ioklvg5XY/rVV0r4i8NnLIoAl7KRf86Z1ijPyZwflRpBWWlt0ijluHgjDuY/2kir91G+33ZkOxkwc6RnHfin7HiMU5cxsH6p2jLAHAdcawGIwcZwSuRkEcwRWY4gx4bw1ood5FURxP+J553CK755s0j6yfWtJwfhqWltHCpwkSBcnb3R2mJPeTlifM1jaL3ZVdOelf2GAMqhpZDojU8s4yWbv0gb/Txrjdj0ju7a7e8QiVpsdfC2ESUD3SuPccDkR+eTm19oHTqK/mQW6s0NuWBuOSuz6QQg5lRpznv/OqDVWlmySjPY9XwrQafUaZvJ83n3RquP8AtQhu44FdLy0eGYS60ijmbZHQhCSADhzhipxjlUHifTS1a1e2s+HO3WbtcXJwxfulZ89Y8gO4OoY9NqpA1eaqp8VJ9jYX8P4U7c3RZcI6XXUAAlCXOBjUSY5Pm2CH+YB86spvaK5H3drg+MkqlR8kBJ9Nqyz3ag4LKD4FlB+lNXfEkjxqOWPJV7TH0ArnS0WGcuaWNX9jYno9LFWslJeonj3E3dhNNLIZQfu+qJjKH4YlHLzO5PeatuF9MeMrHvdKfBZY45Wx5uVzn51mooLlpTKIlG2EErY0jvIUHn61OHGniOLiPQDykXLJnz7x+ddvDj5IpHktZlxzyflrwr9SVeX1xeMr3c7TaDlY9KpGjeOhQBnzp3FNzrnEiYO2+Nww8QaUjgjIrR1CkpbnsuC5MEsNYlT7g8YIwRW49nnTl4pUtbhi0TnTFIxyUb8KMe9TsB4H8sSTTc4yNtjzB8CNwR51THkcWbnENHj1OJprfsz6MvuIxwp1krBEBUFjyBdgq5PduRvyqUKz3CZE4jw1OsGVnh0yDzK6Hx4HVkj5Ux0P408llEH7U6aoZOeOst3MTlj5lc/Oustz5rJcraZo5rgLz+Q7z6Cmhdn4D9RUUsFOWOW/rYDupEcTHfOKyKK7mPmJv2o/B+YpP25v+GfqKZKP8Q+lLhjIG5zTlQtjgu2+A/UUl+JaSNSkeeQcUsCmLv3G9KJJsNssaicQGy/xCpdRb/kv8Qqi6lpdBmBve9aTMmCGHiAfOmesKE+ZqQe0B6g/SsrVGMXLbKfHPrTRtB3Z+tPk5oqtstRGhnK7Nn1qq6cwO9mzIpdoXiuAg3Li2mSVlA7yVVsVekZqM96jdYiupePGtQRlNa5XUO7I3FOo6FB0wmV4rN/wNe2rZII7JkyhIO47WjY+NVXtt4w6WsNqjFTdyaGYc+qQapB88qPTNX9vxZLiR4lQskLorSnSUMwYM0ag7sydkk8gcDmK597XukEVzd28EGZJbWRjK4x1cYkUKyFu99hsOWMc84rIlGI4pJoVLeHstJsP3EHvMf633qQsehtGSRjIzz86jcFHWSS3B/EdCeSKe71P6VMm/aeq7fWtbULw2dvg2SS1Cins0N3NwsalmOAP62qNDaST9pyYozyRdnYfvt3elL4jZ6wvb0FTqB2Iz5qedMxvdk9l43HiyaR9RvWLByP3N/iz1C2jtH3Jo4DBjHVL+ZP1JzUZujKq2uF2icciDqHzB3r1eMvGQtygTOwlUkxk+BzutXAOf6+lbp5e2U39qyw7XCZX/jR7r/eXmtOXPH4B2d5cj3UXWMHx7vlVoVzTVrZpGCI1CgnJwOdCCn4DkSOI0kWAjIDjGl87hc93OrFV0uy93MfOptQ5f2v93+da2pVwO7wPI46pLzQo153UZ3pNc9I9pkmmzqfssvSeHSIDvFKyjyD6WH/uNWnQxdL38fw3smP+pFDIfzc1l/ZRJ93er+9EfmwYfyFaPoc+r7RMOU95Ow81j0wKR5fdGuxh3gj5xr48uomvU1HUrnON6bkuMHAGTS5FJGAcf6V5FbheVZV6mkI6x/hH1pxmIGWGPzpeKRc+4RSyaEwgnJPfy8hTd2/ZYeA/WpBbFQpGz1nhipS3KvoXGabniDDB/rwqvmkkZzgkKpxgbfWnupPxP9ax8pe7EK2+l+fj3MPGnQmAceBpmSz1c2b60k2xH42+prJ9Sm4/AeyPSl1Hjthj3m+temAfE31qKJsh9JOM/ZbaSbGplGET/iSuQsSD+J2UehNZqZnsrIRRkPd3D6OsOPvLu4yZJW8VUBmx3LGoqbx2Hrr2ygDEqvW3T75/YKqQ5H/Mlz/cpMOJeKkPgLZwADngz3eST4ZEMYH/AFDQFP034mOF8NhtrUnr5fu4Sfez70s7H4snVn4n8q53ZWAij0LudyW72Yjdieec1adMOI/auLTuDlLYC3j8NQ3lI89RI+lRao2Xoqui5/3WPy1D5hjVjNCrDBGf68aquDt1cssB2wxkTzR+ePQ/qauaq1ZZScXaGEskH4R+v60+BRmm7i5WNdTsFHiTj/5okl0JlklP5nZ7LCGUqwBB2IPIiqCOdraUxpqliCl2RQXaBQRliR+Hfv8Ay79L0f6O3nEz/uymG3/FdyKRkd/UpzY+fLzFdm6J9Crfh8JihXJb9pI+GeU+Lnw8uQzQqcSgnV1DKQVPIjv/AK/lTlavpp7KpIWa54YuVPaksuQPi0Hwn9z6fDWJsuJpJkDKupw0bdl1I5gqakgl1XXU463A3bSMgeZOP0zTvFOJrCmTux2VO9m7gAN8eNQbTh7Rp1j7yltb/wAlHkBt8zWPIrjRu6LK8eZSRLiV3EhVNol1uSQNK5Azvz3YD5+VW/BejEk8zRu4jCwC4bA1HQyhlABx2iGHpTHReRbiS5t1bDXEJRAdh1qMkiK3hnQwz+9Wht+KsDHdxoeutYxb3lsRhmiUaesA8MDB8CB3bnWWNHanrcslS2/7/Nmh9lvDAnDnmzlpnyT4CM6VH/uPzrUW9glukUUShI4wAqjJwOfM7nnzNYjorxT7NKtsjdZaXeXtn70bOTGw7jkYI8cHvNdBe3ZubD5Ct7DSjR57WKTyuT7j6Sg0uoiWZHJvypwo/wAQ/wAIq7SNZMfpDHcDxpgLJ8S/QUoQvkEsNv3RShZ7NCWPlTbQ/gG5P5DvJpwo/wAQ/wAIpvh0pDlWHvZOe/buPlU70RsOw+8/8RqQD41DibDSfxVJBqrRKFEYpuWPIxTXXaW0nkeXl86daXFKaJsYW0Yfir37F4k16bwedH2xfOr7ldjMOpTi48rEkfO8Gr9Fp7owyvPxFm77zH92K2gA/wC761PuOGs19BcJpKCGaGTJwcO0ckRUd/aRgfUVX8CtALviUff1sco/hntVUH/FG/0ql+ZavI4xwCXXG0h5yySSH1ZzVlVV0Y/+1QeGoH1DGug+zjgYnuesYZSEBsdxckhAfTBPyFULEzh/snt5YBJfK3WHGgIxR48nYZHNj4HIH517J7Cov/TvbtPIskgHlnSK3UU3W3G3uxZx5tyz+v0q3qCTlS+wv4uIXJHkqKfrk1ecE9jlhbuHZHuXHJrhusAPkgAX6g1uaKASiADAGANgPIeVKoooDwis50l9ntlfnVPCDIOUqExyfN15/PNaSigOdSexOzRCYNYnG6yyO0n90g7AeYGR58qwXGOGSW7NHMpVgDseRGDup7x519BVUdJej0d5A0bgZwdDd6tjYg+HiO8UZaLppnztwqAxXEE6nTl01ZOACsi6W8hpzmun8cvUXjDyRAkR2khn0jOoaWwMd53jG/l4VzbjlpiCRcYKK23gV5j9a7BFxXquFJxBIkaQ28EkpxhnRQnW9oblgusjO2RVFA25amN3Xn+pm+i/RqfRw2RlwkbyzPlgCofT1Y0HfcDPzroaqznPdVZ0ikeF7WUPmJrhIpFwMMlx93G2eYKyFDt8R8saHAUeFZoJR6dTTzZZZXbI4hccmrx45DzIp43K+Io+0r4ir2zDsKjXApwCkK4pAny2kbAbk+Pl6VXqWHzTB/aJ8/0p0mo+rMqfP9DUohiGH7X1p+3PZHpTDDPWD96kw3WABVqtEXRJuFypz4U5bEaAaQ26nzFexbKB/XKqPoWFHekvGCMUqigIDOYueMEgDJAyTyAzzJ8Kbh4YPtZulcgtCImjwMNokLxvnxXU6+YbuxVf0uH3vDyfcF6mrwy0E6xk/wDUK486kcWvnju7KNTpjleYPsO0Ut2dEyeWTltsHsUbsJUcUNn9nury2O3VTvgf/rkOpD9K6t7Mo9NlM45l2/yxrisn7X+DGC5jv0HYZRDcY7t/upP+0+g8a1nsslD2cyZz94fpJGuD+tUexYvejA/aH+H/ALqvqynCL3qZCG5HZvIjv/X61qlbIoyT2iiioAUUUUAUV5mjNAe15Xmag8c4sttA8rfhGw8WOyj5nAoDg/TdwrXhHLVNj5uw/U10RvuujhVua8P04/ekgwBjxywFc1tuGtxG7S0XcFusuXHJIg2psnuZicDzIrrfGLJ7h4bVUIgMiyzP+ARQMGSEHvZ3CAjuVTVktirPOmiabCND73XWaf3hcw8vofpV5I5c4xgVT8ebr760thuI2N3L5LECkAPm0rZH/KNaUCrRdENWNLbLjlSlhUfhFLopbFCLwAISK8hiAG1FzumKVnAp2HcRdNhTSEH3kfof0NN3M4IxS4vfj+f6GrVSK9xU66HJPut3+B868a1Bqe4BBB3FVpzE2Dup5H+XrVYsloft4sbURvksPA05G2cVGEgV2ztnFSCTRQDRUElX0m4Qbm2eJTpk2eJ/gmiYPE3oHVc+RNVMs/8AaNmrIepuYnDANube7hO6OO9d2U/EkmRnNalztWdueAq9wLhS8cgwGaM6RMq8kmUghx4H3h3EUUbDdDNrxRLwPBPCUkCYmt3BK6W7OUf3ZIz3MDnyBrIw8MuuATmSBHu+Hv70a7zQjORt+ILk4PgTnFdLggp269+P1FS1exCZm+H8esOIdu3ukDtziY6X1eBjbDA7d2RtV1bcOuIvcdSPA5x9MbVzvp/wC3ueNQQtEoUWzzOVGhnZnKqS64JI0gjfvNeD2fQ8hPeBfhFy+P0rkarieDTT5Ml3Vm5j008i5onUm4iI1zO0ceO8yAD/ADYrN8S9rvDYTpFx1zfDCrzf5lGn86ykPs5sgctEZT4yySSfkTj8qlcR6NakVLaU2YBOrqURSwPIZGCMb9/fWj/PtO5Uk/d9P7mf4GdWyXee2yJF1CyvCvxPGkS/Vmqptv8A6hFlbRFw+eQnuV1J+gU0iD2cWurXN1ty/wAU8jP/AJRgfXNaK0sY4l0xIsa+CKqj8qxZf4gxRXgi2/si0dDJ9XRCl6a8Wn/Y2kFqp/FcSGR8f8uPGD61Fe04rL+14oUHwwQRoB/eO9XpOBnkPH/zSVnU8mU/3hXLycb1c94Kl6KzYWjxR6lCLHicHag4k8rDfqrmNWR8dxYdpfUYrJdK+l95fPi5zawW7qtxFCNcsWoY67te8pJIBXl8xno89/Ggy8iKPN1H6msXNxS3m4okkLLJGtvKt04BMQjAJUM3Ju8beQrocO4lqp2sqtJXdV9Pr29TDn0+NfKdD6EcAtrW2xagFHw3W51NLn3XZ+/Y8tgM8hVxaPgnNZX2Nxt/Zi5BCNJK0IY5IhL9gH/N9a1EsJB2r18XaOPLYa4DwYQdYzOZZpm1SzEBSxAwiqoyERV2VRy3PMmrWq+GUg71YA1DVEp2FFFBNVJEFu0B40i4QnYUKcyL6fzp4mrdyOxFS0xTluNUmR7qgjPmab1GVtK7Acz/AC9aso4goAGwFRJhI5VxG3miTimi7vMwNDFEWnkfSJ1hLtg82BZsHuqX0N4tcXN9id5DH9meIxsez19pJBHLLj4jI0m/gK6X1Y8Bvz25+teCMDuH08dzWMyFYZDFs247m8f/ADXskiNzYVZMoPMZptbdfhH0FZFIxUQUulUe9mvDxJasepX4R9BXvVDwH0FOZE7ld/aCHvoF4njVkEHgK90io5hRXi/T+s0hWMkikDZTnPp3VZ17TmJqzCdO+ity9zDfWQR5okaJ4XYIJYmJICudgwJbntv5b0D9ILyP9rwq7HnHpmH1XnXWaMVztRoMGpd5I2zZx5549os5A3T+Nf2ltex/xWzfyNA9pVl+J5F/igmH6A113NemIHmAfUA1oy4DpH5r6mf43J6HIx7SuH//AJIHqkw/7KruP+1C3SE/ZZFlmJAGVk0oDzd8qMgDurtDcPjPONP8K/6V6thGOUaD0Vf9KiHAtNCSlu67Pp+xL1uRqjhVlwyxuRruuIC6kPMGbqox5LECpA/rFTR0Q4QBv1PqLgj9JK3vSforZkFjaW5PiYYifrprIW3Rm0L72tvz/wCDH/8AzWafD5t3HLJLyVFVqklvFFRNbcCg3PUMfhDSTk+igtVnw/gk3FAsMVu1lw7IMjsgiknUH3IoxyU43Y/+K6RwLo7axLmO2gQ+KRRqfqBV2KzYdBHG+eUpSfq9vsY553JUkkU/DgkH3QUKq9lVGwCDZQPLGKmGVPH9KkTRA8wD6gGmGtk+FfoK6tpmn02G2KHvFe/aFHfSXtl+FfoKYkgX4R9BVkkytski5XxryY6hgEVAaMeA+lMPVlAjmLWGIJvmkSOZDpT5nwFVDMfGr/hagRjbnUSXLuTF3sSLe3CDA/r1p3FFFYOpmP/Z"/>
          <p:cNvSpPr>
            <a:spLocks noChangeAspect="1" noChangeArrowheads="1"/>
          </p:cNvSpPr>
          <p:nvPr/>
        </p:nvSpPr>
        <p:spPr bwMode="auto">
          <a:xfrm>
            <a:off x="63500" y="-858838"/>
            <a:ext cx="2286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BDAAkGBwgHBgkIBwgKCgkLDRYPDQwMDRsUFRAWIB0iIiAdHx8kKDQsJCYxJx8fLT0tMTU3Ojo6Iys/RD84QzQ5Ojf/2wBDAQoKCg0MDRoPDxo3JR8lNzc3Nzc3Nzc3Nzc3Nzc3Nzc3Nzc3Nzc3Nzc3Nzc3Nzc3Nzc3Nzc3Nzc3Nzc3Nzc3Nzf/wAARCACbAH4DASIAAhEBAxEB/8QAHAAAAQQDAQAAAAAAAAAAAAAABQAEBgcBAwgC/8QASxAAAQMDAgQEAgUHBwkJAAAAAQIDBAAFEQYhBxIxQRMiUWEUgRUycXWRCCM4QqGysyQlMzY3cvAWNFKTscHR0uE1VWJzgpKio8L/xAAaAQACAwEBAAAAAAAAAAAAAAAAAwECBAUG/8QAMxEAAQMCBAQEBAUFAAAAAAAAAQACAwQRBRIhMRNBUYEiMnGhBjNhsRVCUtHhYnKRwfD/2gAMAwEAAhEDEQA/ALxpUqVCEqVKlQhKo5cn9Ry7jJh2luLb4zCUn46Ygu+Mo74QhJGEgZySc57d6kJWlJwVAH3NAr/p5N9nxPpB8qtccFbkIFQD7mRjnOcKQBnykb5322oQgkhvUa2nJOsL1b7Nao7R5l2x5SFOKV5QVrWPKASMAdSRv2JfQ7kZdrcELUar8wh4pRIWpCltjlHkUpIGT1OTvvUG1FP0Fp+78ku9z3mI6j4liadU/GU4BkFSFZGxIOMgcyQexo3pHiHoq8XFQt5Rb7hLCUqTJZS0t0gkJTzAkKO+wz39aEKwaVYG9ZoQlSpUqEJUqVYNCFmlVaXPi/b4t0fhQbTOnpS6Y7D7QAQ++CnKE/Zzdf2biieh+IKdRzZ1suductN0hgKcjvKzlJOMjYHbbO36w60IU4pUqVCEqFamvcbTtim3WWR4cZoqCc4K1fqpHuTgUUyPWqo/KLnljScOEE5+KlglR7BCSfxyR8s0IVFX/UVzv92euVykrW+6eiTypQB0SkDoB/jeti9WagXbBbFXmcYQJPheMcH2Pcj26UFrI60IW1hl2ZJbYYSXHnVhCE91KJwB+JojP0/ebNc2Ic2G7FmOKAZBIHMScApUDjr3zVncI9Fx24MfVkvxZD4DiosVtIIGMpzg/WUd8DbH24o1LcvGs9IagcvdmEGEWC9bUKCi+FIBVkjruUjGAOuN+6zJqrW0Vr2RuUzZ4LVwc8SYiO2mQvOeZwJHMc+5zT2ofw91bAvWmbWZF1hruZjpEhrxkBznGxJQDtnGelS8EKAIIIPQimKqzVE6gslw1Zxlvtlj3yVbWmozT4UjmWNmmRjlCk9ebOavaqmsf6RGo8f93I/cj0ITJzg5cGseJr+UjPTmYUM//dWiRwkuCGHFM6+kOuhBKG/DUOc42H9Kev2GnHG9S7jN05b5sZtDCrkWwUSApTiCUg7AZTtQbWOkbLpbV+ijZYy2firkPF53VLzyuM46nb6xqbKpcAQEQ4VX4uXG2aaZjKYYhW1x2U28yErMnxBlWSMjAP8A8jnOKC8e4Att9t92hvOtPzmVtuhCinPh8uDkeoUB/wCkVItU3tjSHFO83Sc2lfjWVKo6VHlK1haQEJJ9eU5x6H0oBxUela3ulot9ghOSn40H4t5DZBLfihBCTvjIAT+NWuMqVlIluNl0LTO53OHa2W3Z7wZbcdQylRBIK1nCRsO5p5UM4mIbah2e5yo634NsujUuWEJKihsJWnnwOoSVJJ9gaonpwm93Cfr5yz21baINsYC7mVt5UpxwZbQk59NyQCO1VX+UlLKr1Z4XKQGoq3c52PMrHT25P21Yr4Q7xFtcywyHCZkPxrn4ePBcjpBDSicfXKlDGD0Cqr/8o+1vmfabshtao/gmO4sJ8qFBRUnJ9+Y/hQhUuBmjk7SN+t9pYu0u3Oot76ErQ+FJUOVQBBIBJT1HXFBUeU5IyOpHrXWttkRLjamHo5aejPNJIA5VJIx0PalyPLFZouhfD6Cq3aJs8ZaVJV8MFqCiCQV+b/8AVFcy13Ugp/kSY+6iRhbpV2HXYA5zt5qd/wC2kfWspOpKZZQHWGl9AW2MqfeYbEEEeT4Zam1rI3whCds/KnvAxNwRBuwXGlos7kkOW52XstSCMYwSTgAJ9tzjvTO8N22bxYsXhQEXWQyytExCRziKActrV+qCCVdd9/XFW0paEY5lJTk4GTjJ9K1Rg5dUt269VU1j/SI1H93I/cj1bNVNY/0h9R/dyP3I9MVUI4nx4n05ZH2G7C2+m9IQ98EofEKJVnLmwPVJz7mn/Fn+uGgfvI/xGK0cU1s/S1naQ7bys31pRQ3BU0/1IOVk4WAepHUkelb+LH9b9AfeSv4jFWHlKS75jU84/afgytLKvriVJnQihttacAKQtYBCttwMkj0JPqaYQJf0ZxauKY7aQHbOypQBwMjwxUh47sSH+Hksx1qCWnmnHkpTnnRzYx7YJSc+1RaxJXqHiZNmwh+aRZo6XTgkIWpLagknGM7H8DUckw7hXZUc4g2+fddIXOBak88l9rkCOblK05HMkEkAEpyN9t96kdYwPSoVlBpD7b8Vi96P5VybSyY8m2LHKpbXlJaUnqlxPLlOdslQ75rZqnUunpPDw3y5xRNtclpKm4zqcFxZPlT7EHv2wakEGytQ7nd5xcU4bmttbjahsjkbDeB65Cc1TnHBaY9w07peE2mPa2GPHSyn6pOVJH4AHv8ArGoJsLq0bC9wYNyqlmMh2WXGoyIbD3MtlrnKghPplRJPzqwuCU9i1XpyNPYcYXdGgIchflQ4Uq+qM9ck9c9QB3qNXOD8bGQGUjnSMoJOPlVmWwab1/paJbWFfRdytoCIyQvDkZYGyk7jnBxk99j0IBpDZRIxdCvoXUkgbuDseqsvt7e1N7g5JZt8l2CyH5SGlKZaKgkLWAeVOT0ycb1ALHrqbYZv0Dr9C48pCiGrkU5bfGdicD3HmHzAOamt11BZ7RE+LuNxjMskcySXASsHJ8oGSrOD0zSi0grHdVbaP8tdE3aNHS9aVz9QzuZaFoLqyc+ZS1DGE75wD3PSrc4htIGmn7j4oZftKvj461fV8RsHAI7g5KfnUN0pHmas4htasVFlM2WDEU3b3Hhyh5RBBUEk5wQtW+Ow9KkusoUGdqrSyJakyFJkuAwlLJBHhlQcKBseVSB123rY29tUkozYNQs3VEdtxh2LMdhNTPh3hg8iwNx64PlPQjbI3GYDY/0iNR/dyP3I9SDQcl7UV2u2o5jiErafctsaKlODHaQoE857rUcHuBgY6kVH7H+kRqP7uR+5HqUIRxRmSnr9Y0mfc3Ibl4QURpUHwW2yhQTlC+UFXU9Sdjn3p9xZ21hoD7yV/EYoVxVT4etLH4sCfFdcugUhx6aHmX0BSBzIQFHwzntgbfgCvFj+t+gPvJX8RirDylKd8xvdWDxASDoXUGQD/Nz53/uGgHA+BGi8PYMhhpKHZanHHlgDKiFqSMn0AG1SHX/9RdQfdsj+GaEcF/7NbN/dd/irqqaptSrBOKqbiPxSmWi9Ksul47EiUxgyXnUlSUH/AEAMjfpk59vsgm2pUtaXGzRcrfxP4n/Qzi7HpzkfuyhyuPDCkxSfbopXt0HfPSqTucea5/OMmXIlTwoKWt1RUcD7d9qzDec+lH3rmVpmSlqWXFdHCo5I/E0X5TuCr1xgb1jmnLXADb7r02GYTHLC5z/Pt/b/ACm8KWiYhC21J2HnRncH/GaUiG0/yrKVNrbI5HEHCk46YNNJFq83jQXCy6OwPlNalSrnF5G3o4dwccyOqvakhlzeMrpvnLWcOsjJHUag/snUyNNmsoYmXaW+0gDwWnllQScdBk0HZZdYuynbaEqMRYcQVAKGUkHcHY79u9EHH7pK5mmYxYz1Uo9B7U9gREw2PDQfOd1Kx1NN4zoxdxuVh/DYKt4bCwtaNybgnoBdTNPGrUUmIj4O0QEuspw+ta1KCz/4U7cv2ZNTHh7r+LqeTM+JswY1AxH5lpZCeaQ2D0SVEHbI2JxvVGFwR74UsOYD6fMOoCt+vz/20Xt1xXYtWWa8NKAS1ISh3fqhRwof+0nr7U5sxLwDsVy5cNa2nfI0+Jhseh15LoXRVqlW2FPenpDcm43B6atkKCvCCyOVOR3CUpz13zUJsZx+URqP7uR+5Hq10EFIIOQdwfWqosf6RGo/u5H7ketC46i3GCGbPqq0XZyxx4MNEwqMhh0Lcl8qkqypOBg4BwMnr2rVqfW9r1fq3RptjcpsQ7kkuGQhKchTjWMYJ/0DUZ4uX+Ze9bXFuQvDMB5cRhtJ8qUoUQT9pOSfkO1QtBwep+0VN9LKpaCbrsHX/wDUTUH3a/8AwzQngv8A2a2b+67/ABV0Jtt5k33gbNnTVFT/ANFSWlrPVwoSpPMfc4otwY/s1s391z+KuoVlItTz1WvTlzuCFJSuNFddQVdOYJJGfniuXLPzrYMl5SlvSFqcdcWclRz1J9+v4101rqOJWi76yoKIVAeICeuQgkftFcx2JzxrcEKz5Mpz/j2NZqonhrt4AGmr13sbf96LfcIvxEVTRwpwklHMcEGsWmUZEX84fzqDyKGepHehupQ4l1lW/IBgHPehEeSuM+l1okKSfxpTIM8W66FVigpq/wAmg0P1HXt9lM0pT4ZbB2TsayvOQrAJ2GaiDlxkLeLpcUFE5ITsKJ/SUibKQ1DWGvESM846HviqOpXDmtMOOwSXGU32H13sjoB5s58vpjvWCSEkgZOCQPWhPxcu3lKpakyGFHl50DdJrVNvQLOIfOhR2PMkbD1HvSxTvJ02Wt+L08bCX3BHLn25e6339Xhtx3gRztuZA7n/ABinFxZEu3rCUryrzJSRvkVFHHFOLKlqKlHqSaNWCasKcZWVLAQVJB36dhWl8JYwEbhcWDEY6mokY8WbILddhv3XTvDa7pvGh7RK8YuupjpaeUrr4iPKrPzFVu7e49j/ACiLi7MeQzHlNNxluLOAnmYaKcnt5kjemfBu+Gy6tdsjqiYd2BcayfqPJyf2gEfJNN9UWGLqTjndLZOcLbLrKTzA7giMggjfscH5Vra7MAQvPTxGB7mO5KT8SuEsjU18N4ssuKw4+hIfaeSQFKAPnBGeowMY7ZzUctXAW5qlD6Xu8VmMMFXwyVLWoZ3AzgDbvv8AZT222fiPaIaF6W1JHutrWklgrc5sJHoFg46YwDjrWqbZeLWoGPBuFzajR304W346W0gEdFcgyc+m/WrZSkcRvVFuKOsbbYNN/wCRumvDfkKjfDONoy4I7HIQQT3XgfaNye1Sbgg/4/De2jlx4SnW+uc4cUc/todo3h7bNJ299xfLMuLrS0OSFp25SPqpSeg9e53+TzgT/ZzD/wDPe/fNBbZDJA8mylS7qpepPoT4QqR8CZLr5WABlfKlIT1OcLOe2B61zZra0SdEaknwSx/IpClPQzvylBJwM+3Qirt1lI+Fk3a7W+TJh3W0QUOkkczElolRSlYx0CgvPLg9N6jPH2M9dtIWm7wQh+Kw5zurbOQEuJHKoe2Rj5iquaHCxWiGZ8L87DYqhZDzjxHiLUrHQE5wK01nFekoUrZIyfQUaBUJLjc7rxRu34W3bgOXnDyu3UDf/fQcjFEra94UlgyMISlBLZUDjfvVJB4VroHASgO2NvuD/pFL2CqAgqwFc6TjHenq4zSjzLbScpwQUjehUuQ1PuUeO07+aCuZSuxIHb8MUZAQFKUPrD6xz86578zGAL2FNw555HgAjQdwDr7obLsjDygWcMn23BNarNbnY8xxbnKAgFIOepouSA3zJXhCepTvt6UlA9G9lE7mo478uUlXOGUvGbO1tiNdOabTnnYRaucTLUuG8l1peAdwdvlU84l2+8R77D17Y4aXIzluCn3GwPzRLZTzK7nyqG+P1QKgd1CVwXgVFACM7d/b8avrTUA3vhHCgOK5ly7T4QK1HqUkAk9euK2UjrsXnPiCMNqQRzCF8NbowzwwhTnwUMw47pcPXZtSskfIVJ7ldmLdbkXF4EsrcZRscY8RaUAn2HOCfYVREa+/BcLJumZL4auP0p8OY5IK0t5ClbdhzBQzvuasfi6st6TgWllTgXOmsR0FGSs8pB2A75ANbg7ReWdF4/Upvq2+y2tM6vdhTPh1tXRERL6T/RgoZSv3BGVbj5VY2k7NF0/p6FaoKlrYjt4C1nJUSeYn5kk1Vq+HWqmpjtj+Kam2OXcG58mc+5hxXKRzpKd8k7HfYlI3FXO2OVIA2A2FLJutLGZQonqi3XQXYXCBbWbrDkQlQ5tvdeDZWObmSpPMMHqsEEjqKHaMjaQRpe6SIEJUa3c7jdxiTllwMqbyVJUklSQBnOx7ipZqC9wbBaZFzubnhxmE5URuSegAHck7VTHEXiZbdWafZs9jEhpcuQPig8gpKW07jGNjk+/bpvUHRMa0uIaOarLwIN0u81UdpyJGW4pyO1tlDfNsD9gxRSHb40RKVNpJWduc9aa3JJiKjzW0hPheQoz+rRNh1DyEuNnKFJyDXOmkc4BzToV7LDKOGJ5ikaM7eduR/bZM3rZDdBAZwQnZQ2JNDoFnde5FTOdKEjARnfH+4daPHn5CUJCldkqOM70vMUp5sIV3AOR9lLE72iy2S4XSyyNfl26CwPr6Ie9aYy2AlhHhrz9fJyP+NN0SpVs/NyUeMxn+kT1+f/WiUqS1GSVPugY6JGMmhH567v8AMG1oihQJAPX/AK02IucPH5VirWRQPApdJdrDp9Rtb3RaHNYmBSWiDj9U7Ej7KcZI5ttx0HrtTKHZGLhqa024NqaZlPpaWWT5yNsmrcc4IQyo+FqO5ob/AFUqSlWB9tApg8ZmnRUdjb6Z5hnbdw5jRVHcm3pfgW6G0XZcx1LTbY6qJO37a6T0qI1paj6WSpxUi2wWVFah5XEnmGUn2KT2HUUD0fwts+mLiLkuRInzm8+E6/gBrIxsB367+9CZBmsQ9XOPyVfHyLwxBEwPcoYZV4ZaUMDyhAe6euc9TWuKPhtsvPYhWmsmMlrDYJzxa0NZ5embxeIluZaujLfxJkNDlUrlOVE74JIzk9aDRr6xrbWek4Vp/lUK3o+PmuON58NwIwkHPcH9pB7VcIbSWfDV50lPKebfP20zt1lttsW4u2wI0VTgAWWGkoKgOmcfaabdYC0Eg9E+AGBWQAOlKlQpVK8f5njz7BZgs8hUuS62CMHGEpP79VtJt7MtKS4jwyCd0bH2qx/yhYbjEqxXpCCUIK47iwBt0UkZ+zn7etV+042+y2pDnOlWMH1Pv+FY6ovaQQvTYEynlifG8Am/Ptb3Q7E6KSypKZjJTnBPmApgxcPgn/DbCzHJ5vDVsUn0qSHHMMpJJ746VrejtPJ5HGUrSdySP9/WkNnb+YLqT4ZLcOgksRtfXtfe3rdC1XsOjlajulWQdj6EVh1+5SuUts/DISc8y/fbv/wpx9DMBalNLda9ORXSsKtzgRlNwlkAgEBfvVw6EeVZHQYk4HjEkf0kDb3XhmzoStbk1anjkY360SLjbOApbbaAOhIGP+lMXLWso/z+SvfopytiLdDZdW6tPMDjBc82KW8tfq51+y2U8csFxHCG9SXX/wAkbpWbULNo1bbry409Kiw3CrlSeXmJBGxIx3H4V01ar2jUenm7np19lXjp/NmQkkIUDulQBByPtrmia2w3DWhaCUBKiEgHA29unWrh/J4Yeb0S+66ctvTlqa36AJSD9m4Nbad4c3QbLzOL0zoZ7vdcu1P0RO5B8KYXrdUWZMcCkQbNbQvkdUcAqJXjmO43VhKck9d61wNJXuVAZtUti0WexNyEOKt8ELdcdSlQXhTpI6qAztnHerAKQVc22fXFeqeuUsDpWaVKhCVKlSoQmtyt8S5wXoU6O2/GeSUONrGxBqlb/wAFLlAfXK0ncEPt5KhEleVQHoFdFfPH21elef1qCAdCpa9zHBzTYrlV6JqGAR9J6euLISTlQjq5TjrvjHpvmmqLvEW4cvFBxgpUnGDXWXahd003Y7sAm5WiFJwDyl1hJUnPXBxkdO1Z3U0Z20XXixysj3Ob1/hczibFK/6dvpnPMMVkS4yUgIkNde66vW48N9HKfB+gYyfL0QVJH4A01Vw10dyk/QbP+sc/5qoaNvVah8SS/oCpQTonOoB9sEd+bY14duEdpoH4hokq3wc7fYKu8cNdHY/7DZ/1jn/NTmBw30cl9X8wxleU7LUpQ7epoFIy+6h3xFPlIDRdUTCg3fVL5g6ehPyEOKCFvcmG0euVdB267+ldM6UsjWndPQLSzy8sZoJUpIxzK6qV8ySfnTuFBiW+KIsCMzGjoPlaZbCEj5DanlaWMawWC41TVy1UmeQ3KVKlSqyzpUqVKhCVKlSoQv/Z"/>
          <p:cNvSpPr>
            <a:spLocks noChangeAspect="1" noChangeArrowheads="1"/>
          </p:cNvSpPr>
          <p:nvPr/>
        </p:nvSpPr>
        <p:spPr bwMode="auto">
          <a:xfrm>
            <a:off x="63500" y="-1109663"/>
            <a:ext cx="18669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://godspeasant.files.wordpress.com/2011/03/shive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536" y="3657600"/>
            <a:ext cx="2057400" cy="252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data:image/jpeg;base64,/9j/4AAQSkZJRgABAQAAAQABAAD/2wCEAAkGBhQRERUUERQUFRQVFxYUFhgYGBcWGRgYGh4WGBgYGBcZGyggFxojHhcYHzsgIycpLCwsGB4xNTAqNigrLCoBCQoKDgwOGg8PGiwlHyQyLS0qLywpNSwqLDAzLSosLCwsKSwpLSkwLCwpKjIsLCwpLSwsLzQqKS8sLCksKiwsLP/AABEIANAA8gMBIgACEQEDEQH/xAAbAAEAAwADAQAAAAAAAAAAAAAABAUGAQIDB//EAEMQAAIBAgQDBQUFBAkDBQAAAAECAwARBBIhMQUGEyJBUWFxByMygZEUQlKhsWKCkvAVJDM0Q3LBwtFTc+EIFmSi0v/EABsBAQADAQEBAQAAAAAAAAAAAAADBAUCBgEH/8QAMBEAAgECBAMHBAIDAQAAAAAAAAECAxEEEiExQbHwBRMiUWGBwTJxkaHR4TNC8SP/2gAMAwEAAhEDEQA/APuNKUoBSlKAjQ8SjZmUMLqSpG2o0PrrUXFcwwxyIjOAXDEHu7Nh9dfyrJ8RgDYuVc+UqxYdkm5NmsLf9w1mPaJieliMK9iA3V30192bXtUPePU1qeBhJxu3qvg+vwY1HvkYG3h9a4nxyoVBOrEKPqB/rXznknjZYTtnsOrHGm9rrGCV+ZYa+Zqyw2IeXEwxyOCwdWNjmF1LSWvb9hfrXWfY4lgcspa6I3lKUqQzBSlKAUpSgFKUoCJxbEmOCRxuqMRqB3eJNqgy8TaNWNwQhy66sdAdBcZjY7VO4rherBIg3ZGUd2pBtWPbFq6K5UubxugViCz2tuNbWUn1AqObsy/hqcZx18+vkyXOnH3GKhdmIZsOsmlxYq8o2B0Gx+laLlHHyOqMjWs7hgWPwB2BbKTqLD86yXtM4fIBFOy2CFoHuQWCMc8ZOX0dfp41ruX8KYYkACEgfEQM4Zs7ud7ZQzWsfKoeJrSyujZW49fs1PL4zMXJJbIPHTOzsdL+Smryqrl2P3Za1szEeoTsD5dn86tasR2MCu71GKUpXRCKUpQClKUApSlAKUpQClKUApSuM1AY7jqZMerKgZnW49dgSO8dj9KzvtD4cMTg5bIwkww+0kmxUMgYlL76oW/hFajnWGzQy3PZJvbe3efozfzqKriEYbDsOozN0J9XHxKUkAItfKBYix8Kr7SaNun4qMZelvwV/L/DBhMLDG2k2STEE2GTO1mbMCdSi5Vt+zVtyzArY0Mg0VGLEKQAbKuxJtqT+dMQsmSSTKGBCFA1yArKvU000NgLjwNWPI2GA6zWAuyr9BmJ+Zb8q+R1nY7qzy0JO+u35/7zNVSuC1c1ZMEUpSgFKUoBSlKAVi1w3QnePtBQWVSCeyH7aka7DVfW9bSsnzK+Scta/u4zbzDvao6m1y7g28zj5ooOKRRMjqC5zSYdW6gvciVLetwDv5VOwrgFXPZYK7soza2ZtST4hBp537qquMSKBCFfODjsMo01W7SMRe2uqsdP9a955fcuFOYLDP2rWse0cuu9rnX1qDia6V7rrY+iYKHJGi94VQfW2te9cCuatnnG7u4pSoXFONQYVM+IljiU6AuwXMfBQdWPkLmh8JtK+fS+0JxIzhkZBK6fZOmy4kwrE0onszBgSBmsUC5SF+LWvTD+1QFow2H0fNqkokJIzWEaqmZyctrsEF7i+lAb2lYFvaoAoPRjOkjdmcFWCJhpMkTdP3spGIC5NO0hF9b15v7T3hilM0SM6M+S0hQSKJcagHwNkcDCHckG41G1AfQqViV9pidQqYlVbgXMoDKvXw2GLyJl92D9o6gNzdVvpfT14B7QxisRHD0gglj6it1A5PZz2yqugtfVit+4EEGgNjSlKAUpSgMfzdyvxDEzh8HxE4WMIFMYjD3YFiWvfvBAt5V834r7KuNSY/qJjM7BEH2pmMHj2AqXY29La194pQGGm4HiYcOqYzGHFkuAGMSRFRlYEdk3Yd9zroKiYqTPhpZJbBhh5RHbS65HBBHeRqfrWh5rl1RRuLt630sB46NWXxuHy4eZSuY9DE9oXGTsOuXbtEt5d5tVaT8ZtYdf+C9znFlczgAu1kVibgRgKjL4hgbE3sPhPztsHwzESxTR4bFHDPnU5xGkp+BVIyvoO0rba1ADGSIFGVOtHGSDZToMsue4B7AFiO65q45VxIDDUe8Wx1+8t9u47mvsdJneIWahp1t/B82Psq40OIRytjc3aky4kMXMYKvqYntlzfDZbgZq3fL3KnEsPiFlxXE2xMSh80PSC57qwFjfcEg/KtzSrBhELhHF48VGJIWuLlSCCrIw0ZHU6o6nQqdRU2qHi3A3WU4rBFUxFgJEbSPEqNllt8LgaLKBddjmXs1Y8I4n14w+SSM3Kski5WVhowPcwv8AeUlTuCaAm0pSgFKUoBWV5rY9Sw36YPjszWrVVjub2PXsP+gSPX3lree1RVfpLuBV6yKHmCFj9nYqqWxeGksO8+9Vte85pANdrW869ZMJJqWNmKzINBcWQlbgDyB1sdb7VT88S9LCwsg6cpnjLWN7FROwbUmxJVTb9mtLGffNdcvba6ndlbsBrdyn4d/OoTYTsm16/o3EeIGQOTZcoa50sLX1NUT87ROSuDSTGONPcAGMH9rEMREPQMT5VzHyvBiVilxCGX3cZEcjM0KkKNRCTkzeZBNX6RhQAoAA0AGgA8AO6rZ5uSs2jPfYMfiP7aZMIh+5hx1JbeBxEq5R+7HfwapnC+VcNh26iR3lOhmkLSzH1lkJe3le3lVvSh8OMgve2u164EQ00Gm2m3jbwrtSgI78PjLrIUGdA6qfAOVL29Sin5V7FB4D+da7UoCBhuAwRyvKsYDvcMbk6MQWABNlBKqTlAuQL3tU0IL3sL7X8vCu1KAUpSgFKUoBXDNYXOgGtc1WcfnIjyLvIcvoO8/oPnXxuyudwjmkoma4riTNJ2Ct3IKBtLINF9bm7W7w9SMPDmuLvlDiRrk6toQltsoIDkeJHnVfDiM8hymO91KgDUalRdvO97fhFaGLD5RtcW1Pn4nzOprFx9aUIZY7vlxNmpaCUSux0Cn4lzXN9yLtbQX/AGgMp/dqFw+UrcZcgBV4xfMe0LjW2ozGx8OprtVhiDt/mXw8b7+tQZZw0hyAjpsQ9/waIcugvp2vG/oKh7KrSqUbS/1dvbckhtY2mCxQkQMO8fQ94r3qi5YkNnQm9jcfz6Zava34u6uYlWGSbiKyXOXCMZPNC+FKBcN79QzMOpNmFk7Ow6YkS7XHv9ri4k834GWQwlY5poVMnVihl6LsxUdJsxkS6qc2mbdlNjlqomPFVzLErCyAJcwyKB04bESNZ5Jup1QS4ClRewNr9ER6zcM4mJo2SZihnnZ1JjIWPrjorsOx9nDAjtMGbxsV78LwnEhg5hMx65liZO3GWEVoeuivqAxtOFY2+JT2Bosf7PxTrEZ5QGKRh7YcqI1xOJDSZSLCU4cwNotjc6XAUdMLiuLFj1Y5VTqXAUYRpAMpslyQpizDVrBrFbG1zQFnytwLEJiZMRiiWZoIolJZWICyYlspygDMEaC5GjNmOulauvnuFw/E4yb9dhcq7gwPKV6uNYdJXbpnQ4b4gOyzAagAW/AW4l9oU4sARFWDqojyKwiwhBUjtm8pxI1J0UeRIGrrIc4r72//AMeT8mW36mtfWZ5iAOJjBFx0n0/eFR1fpLmC0qr35Hz/AJxw5bBxIiNlOIgIYg3YsJIyPAWL2sPDzrR4xCJmzXYklluLZV7BuG8CezbyPz88QOrEFl1cNhnBsQFHWiyrYGxOp17tqmTQ5pbMwsZFUL8R3QkZ/u9n7mnjbvqvwNjN4nfrbr+jZcN/sY/8ifoKk1B4HNmw8TeKL+gFTqtrY89PSTFKUr6cClKUApSlAKUpQClKUApULjPGYsJA887ZYowCxsWsCQNlBJ1IrBcX9vnDo4i0DtO4KjphJIyQSAxDOltBrY72oD6VWZ5la8nxHsoLLrbMxK/XtL/DVbyx7Y+H45kjWRopnIVY5VIJJ0ADLdTf1v5U5ku0zFM1+rEuhsbKL6G4tqKjqOyLuCjeoe/BsMpswjEe7+JJN0UnTwL6d1/Wr3aI+Z/n8qp+X092vbzgopDbXu0pvYm4Ovf4VbyDsN5W0+v/ADXnq7fez+1v1cnru82vUpsRqCL276jTKZCc8hWNipWwJAK/2l7eh9bipLDUnx/nxqE8NixDFchD2Gua6kFLftBV8dj41R7Gr+Nw4S5r+r/gupW166uWHLcwEyhTmDxm9tgUIBPz/wBK1dYrlfWePKBa0t+/Lawt/FcX8qsuYPaJgMCP6xiYw22RT1Hv/kS5HqbCvX09jLxytV69TR0rM8P9pPDpokk+2YdM4DZZJYkdb9zKW7J8q0cE6uqujBlYBlYEEEHUEEbgjvqQpHes5jpp8FI013xGEclpEtmlw573jA1lh7zH8S6lcw7I0dKA8cHjElRZImV0cBlZSCGB2II3r2rNYzg8uEkafALmVyWnwtwqyE7yQk6RTeI0V++x7VVvH/bBgcFN0cR1lkCo5Xp3tnUMAdd7HUeNAbesxzG/9YXyib8yf/zWJj/9RmF+0MjQS9C/ZlUgkiw1aIgW1vsTWjk5jgxsiy4dmZOkRcpJGb3Pc6g9+4qOp9Jbwf8Al9nyIbR2w7ZSDYZmJNjmV42AGYA5Rl7tL3qWqsZtV0WYMGJYHXpi2Um1rDfy86hcTkvhHdCCVhdQgFjmDL3bkNpr52qcUBcjMzMZO64C62CnvJ7/AAqujX4s1vBI8uHhB/6afoKm1ieOe1DB8NhjWcyNJ0kIRI2N7qCO2QE/+1ZzhH/qJwkmf7RFJCAQIwPelhrctYAL3aa+tW1sYFT639z6zSqLlHnLD8TiaXClyiP0zmXKc1lba+1mFXtfTgUpSgFKUoBSlKAUpSgPOeBXUq6qynQhgCD6g71S8Z5GweKi6UsEYTMrHIqoTlINsygEA2sbEaVfUoCs4JyzhsEuXCwRxA2vkUAtbbM27fMmqLjbETPZgCHQi5Nv8Pe3d262FZrmvCE3Nuy62J7ww2I89vkDUVVXRcwckqlnxI/CcWpt0lyxgNGF8DG1xYX0uJL2vVnLMQpAO4/LeqTC8QLhUNzIQT+0XS2q2FiWF9z5VYpiAVFtbi9xsfT8q832lFxlnT0a+Lci5Uh4tiOo/WomLxQUkXJPZZbfiXMwB8tBf1qU0ml+69vmToN9zeoUzF3yqQVBu4AJva1xceOi+lV+yMM8+fgub05FiOr1LXlmIdWTvsiBvDM92YW9b1Wcw+xvhuM1MPQf8UFo/mUsUJ+VXnKkHu3kIILu3zCkrf5kMfnV5XroK0TIxUr1WfNn9mHDMFDhlnwqzFpI8O8xzKcz5lR3UNazPkTTvcV9DwmFWKNI4xlRFVFHgqgAD5AVF4/wkYrDSwE5eohUN3o26OPNWCsPMCvPlnipxOFilYZXIyyr+GVCUlT911YfKuysWlKUoBXk+FRjcopPiQCfrXrSgKGLkTAid5zhomlds5d1DkGwHZzXCCwG1u/xqLzCg+0ZjY5YRofNm/4rUVjuPYgu85sbKUhGmnZUux+rlfVajqbF3BJuoUHGHQYSSRQUPSTODv2pYu2D3ggH+d7tsZqbIVPWsSoAz5QCuYnYaj6V4TYIMoSRQRI6hlexJjQmQ5xsdQARt2gK7TER5mfWyGMjUA3tlY6a3Hrrfa1U++iqnd8bXNPSUnxNFw/CRz4YRTJHIi9goyh17J7N1a4va3pXXg3JuEwhkOHgSMSkM6gXW4BAyqdF3OgtUPA4kwyXYjKVAffUfdcegOo3102rSg32q9F3Rj4iGWd/M6xxBRZQAPIAfpXelK6K4pSq3GcwRRTpARI0jjMAkbuAuYJmZlBCC53NAWVKg/07h8ubrw5Q/TLdRLZ/wXvbN+zvXEXHIXnOHSRWlVS7KpzZQCqnMR8Juw0OtAT6UpQClKUApSlAKjcQw3UjZdL20v4/zp86k0r41c+puLuj5wwZLgkZV+LU6kDMrqctxcWv6GovMHOK4J1kljZoZGZZOmbmKYDP2A1gyOpv6qT366jmWDK4I1zaW8CczLbf7y/n8jjfaLGZsEuZSp60T2AJ0tMo378ov86qVKMZpwnqjei++UX59dexY8D4ucepnRMkZzrh0Y2YothNI1rjOT2QNbAN4mrWPDk2VFCmQ6AEkAC2U692uf61Q8nWXAQqFN+k3a/CHkkv89vrW14DhhnJv8IAXXxvc2+orqlTjBKMVocVX3UX6F1h4Qiqo2UAD5aV6UqHxjia4aCWeT4YkaQ23OUE2HiTsB4kVaMNu5MrOcJH2fH4iDZMQBjIvDN2YsSo9G6UnrM1U+B9plsOrzwlpVXFNiBF2VjGGEbOQspDEMssbAb9vXTWuy83QYnF4INDKkokkVTcDKzLiEKuCLmNugxF7G6Lp2WCgbmlYvi3P7AtHh4rydUQozlSpy4mHCSlkVwy2eZcoJGYa6CtpQClKUBF4njejEz2uQNB4sSAo+ZIFYp8LnGUOWKkgE6XJJMkreVybd9/KtBx3Ft1Ao+GNc5sdS5uFHoN/Uis5FAsrImW1jkkBOhVRnf5klFPkxqtXqKCcnwNfCQyU83HfrriWnD8LdTMVy9nJEtgMkd7666FjZja2gQEXW9emMi++Btvpe69+nf41dQxZhqdB/5qvMvZ7vCvL4jPCca7e+q9vjgcwqOTZS2KstmLMpJIsScrGwIIOwIH6+VarguIzIRe+U/kdQPQaj0ArM2A7LNbKw11zFfiVVIGpuQP3B413w/NEWFlCYiRQzIwyJeSQlWXJliQF2zB2Og+6a9NhqqqRU1szrFLNTubOlZv+msZP/dsL0VP+Li2yfNcPHdz6OYzXP8A7Qab+/YmbEX3jU/Z4PTpxHM48pHerZkEniHOOGicx5zLMP8ABhVp5fmkYJT1aw86psZjcE2JjnxqNFOIrLHMiv0kMhyys8YdYWJHxZxbvsRWq4fwyLDoEgjjiQbKiqi/RRas7zPyKMZOJeqE92sR93mYZXaQNG2cBXudyrDQaUBX4jkPCxqiPiZQzAYND7onp9J4xDbp5b9PMc5GbztpV1wflWHCzmRJXNxKiIxSyiWT7Q4BChmOYk9omwPzqpPsxQlrzGzFtkUMVYYq5ka/vJP603bIGijTUkovZtaaKZpwZElEpIitcAYdcqgyEAf1ddWDHW4sQDQG3pSlAKUpQClKUApSlAZvnWIdNX2ILLceBVm/21kOZYy+AB37URJNtBmkS3yuNR41v+Y4wYDcfeS3qWVf9xrD4yTNgZQFN8mhv3o6OCPwi72/dqGf1amzhJXpL0f9npwCdlwkQUAIFcMbi+jkKoB7jcn5VsOWF90W/E7/AJMRWE5ddegVa7WldQLnQkQuD4WBv9a3/LYtANLdp/zYmvsNxjlaD+/8lpWH4jz+I8XLBNCpgiaTO3vC2WKBcU0gBj6b5bquQPn1DWtW4qHNweF754o2zP1DdFN3y9MsbjVsnYv+HTapTGMlL7QcOrPI2HYKI8zXEYlLFnR1sWCuMsIN1c3AG9q9G5vwMZfJhzmwojHZjhUqJe3EIyzr8S5nyjXQ3AOh0LcrYQqFOGgKjQAxqRux8PF3P7zeJqPxHl3DrGzJgoZmGoQLEpbUH4nsO6+p7rUBRQ884dpWP2awdwobKhkmZfsZgt4EtikAzkZdDca2tcJz3DJMkQSYM7CMkqtkkviV6b2e+YNhZhdQRoNbEGq8tGoOfg04DDK2VMHICLItrJOTtHGNvuL4Cu/EeJRYbB/aoOHSM0bIiw9HpyjKXVWUZTovVk1H428TQGxpXxfmj244yGNWj4dLhz1AC2JVijCzXQWCENcA3v8AdOlan2f+0yXiQXPgJ4wbgzKAYLgX+JiCO7QBtxQEwypKFYk2lnZ/HMBfINDp9z0tTheHImBYrcRkHLqO0xYkEb3yLr5V0wkISPDi5vZgMu57KjfuBAN/KuMFaMoFsPdRiwbONGlBs33t9/8AisftObhh3L1XNG81o4rrc1KsMmn87+dZ/GySdNjCqM+mUSMyLuLksoY2AudBrtpvVqJ+wfH8/wAqrOpYG5rzmPxCn3ditRg9SgbgksxY4rFNbIW6cN8PHdfhzOrNKwBPcwv4Vc8u8LhglT7NEiDqsjMosXHSY5mbdiWBOpO9dCCXI7JGQ3BIAOq7nw0/OrDhALTKc2bWR9NhYKlvS7kD0r0fZc3Kgm/N8zurFRi/t8GlpWP5j9rHDsFmEk4kkU2McPvHuNwbHKp/zEVA4V7cOGSxB5JugxLe7dXLAAkAkopXUAHQnetgxzf0qJwrisWKhSaBs8UgurAEXFyNiAdwe6pdAKUpQClKUApSlAKUpQClKUBWcyqThZMu9gR3bMp/0rHcTRhgJ9Oz0pRfT4u4A300W/yracwIThZwNzFJb1ym1Z3jPD/cSqb6xTabg6G5Nqjktbmng5Wjb1/gzXKuJywygi/vCt/C8aC+/wCzX0Plx7w/M/oCfzNYrlvDMolRFvmYE9+hVrfou9bvg2HyR5bWIOo87CvkCXtCS1XqTqUpUpjilKUApSlAeGKwMcuXqIj5GzrmUNlaxGYX2NmIv5mva1c0oDGWs0UeYgKzwEruCoIHja+UHfvqFEQzqVBCBXjK6ntXWRSPkz+lqvuYeHdrN9ySwa33ZB8Dn1sF9cvjWd6rAOTmuJAQpyLZxfMFymxUqxFyLXI76zMfRdWhOC8tPg3qUlOGZdb359XLwzdk71HbYVy0oIupBB28xprXl1PTMdALgXO41rwUVOU1fgdJWVzphwGdsykgkKO4EJ22ubfDcL9KveXotXa5tZVF776uT4G+cd3d9M6uUXOYFVW7WuWsCSxA7r6gAb3Fu62u4NhDHEAfia7t/mY5iPle3oBX6FgaPc0Yw8l++P7KmLlaNvMgcf5GwWO/vWHjc9zao/8AGhDfnUPg/sz4fhohEMNFIAWIaVEkftMWsXK3IF7C/cBvWprgGrxlHlhMIkSBIkVEXRVUBVA8gNBXtSlAKUpQClKUApSlAKUpQClKUB1kjDAgi4III8Qd685MKrBgR8QKn0O9e1KH1NrYjYLh0cIIjULe199baCpNKUDbk7sUpSh8FKUoBSlKAUpSgPLEwB0KnYi1YvEqUcs+XUFJA18ubTtdkHU2U/IVuay3MEJEklgDdVkGg+IZgdz+wv1qOa0uX8FO0nF7GI5q4pPgFR4elKjt02U5iA5UujplIKhgjXU94vpc168nPJIPtGMkzGS4VQrBEhVir5ANnci1ySco8GtUX2mPkwXwAOJYWLLlym6z2ZbfIHU/Edq0n2XIioqEgRhQjNcFFCqzItrBhvmJvfNpVNYelGXeKKv52NFJPR9aJ/N/YteDcPWSQWHZUiVu7/tKR8s1u7Kv4tdZVXy8nuy1rFm/QBbb7C1q449P2OnfLmBLt3Kg1a57r6j0zVdXhjcyqrdWrlK7i/HrglWKwqcpdbku2lgttSL6ab+IAJqx5bkLQ3K5dTYeHqdifMaeBO9ZzAw9d85BEMS2jXQ6aWIXuZhYm+wKr3NfQ/0vHAVEsigOQEvoSTtYX2riO+Zk9amow7uK16/fSLelKVMZopSlAKUpQClKUApSlAKUpQClKUApSlAKUpQClKUApSlAKUpQCs7zBpOh7jGw+am+nnrWiqj5lT+yP7RTXbWx/wBhriexZwrtUXvyMDztw9nwDG1o0WOUAHcI5D2OwNnZvQip3L8xxOFUOTmZbkDKb9PNBJlZtFzlQfnUqfB9SEwBcqssuGLXOZWkVtSu3fv/AOapPZzxDqYRYGGitZxcA5GJ1BJ+7JmX6b3qE2drtddWRquG8xtBdGjZgzaAEZla+VtPvKSL6a3vvUbFYhsTJ07MC57bsR8G+RVU3ybA3tcXFjcmu0UKuwQgLlZ+xcDInxL2fvM176386j8d5pjwMSHIpzsURFAzsT8Wp2A0u2p7S6a01tqcZIqV4R8T6RY8V4mmDwzOG/s1OliC7a5Vv4s5AOnee4VkOWcPPjMVHiMVlOo0GigaEJGtyQt9STctbyFV3EpJsVKzyISFXMkQNwiC19z8VluTpfbYAVteUeDKZIpgCVK3Hkyiwvr4Hbxr5fM7IndNYelKcvqfX5N5SlKtHmRSlKAUpSgFKUoBSlKAUpSgFKUoBSlKAUpSgFKUoBSlKAUpSgFQ+L4LrQsg0bdT4MCCv5iplKPU6jJxaa4GBxMhNpVIKmPN4E5cvZNl12tqfvCslzE0fDp/tEaZ4sWr5kzBcsl45MymxsGyqSPHNbwreY+LI8oAAEbg9oAjJJZmtcHs3L39LVlecuFCXCylyxEayzo4DWzxhhlItbKykDTbutaqzR6CEk8snt8b8tSmPPM8vTKQR62CFmd7BbjXLkDNp8V9NdzXTCcLeSRzOTJMSGDliRvcqgOiWtsLbVD4TrGQwtnKKrC4szDUjTe9z8vCtNy+2YBLaB3BJ/ElvLS4zfyNI7tmnKnGirxRa8K4SyThyQFZAjDfNe4N9O6/d41s+BcP6UYU620/n9Kj8N4SpVGGwJNtfpv4iroCp6cLanm8Zic7yrqxzSlKmM4UpSgFKUoBSlKAUpSgFKUoBSlKAUpSgFKUoBSlKAUpSgFKUoBSlKAoeO4S7MfxR2/hLb/xCqSLBDFLkcFi0coJ/Gtwt7jY7/ya2rwAsGO4BH1sf9oriDCqgsihQL7C2+9cOFy9DFZIZeJ8Y5f4BNKEGTUrcfdF72uWI+JbgeNya+jcG5UUANJoSLsg2zX+IHe5F/4q0ioBsAK7VyqSW5JiO0alXRaHVECgAaAaCu1KVKZopSlAKUpQClKUApSlAf/Z"/>
          <p:cNvSpPr>
            <a:spLocks noChangeAspect="1" noChangeArrowheads="1"/>
          </p:cNvSpPr>
          <p:nvPr/>
        </p:nvSpPr>
        <p:spPr bwMode="auto">
          <a:xfrm>
            <a:off x="63500" y="-957263"/>
            <a:ext cx="23050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8" name="Picture 16" descr="http://phbuom.50webs.com/GIT/GITimages/Peristals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58790"/>
            <a:ext cx="2667000" cy="22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Skeletal Muscle</a:t>
            </a:r>
          </a:p>
          <a:p>
            <a:r>
              <a:rPr lang="en-US" dirty="0" smtClean="0"/>
              <a:t>2. Cardiac Muscle</a:t>
            </a:r>
          </a:p>
          <a:p>
            <a:r>
              <a:rPr lang="en-US" dirty="0"/>
              <a:t>3</a:t>
            </a:r>
            <a:r>
              <a:rPr lang="en-US" dirty="0" smtClean="0"/>
              <a:t>. Smooth Muscle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4876919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9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35727" cy="44958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Locations: </a:t>
            </a:r>
          </a:p>
          <a:p>
            <a:pPr lvl="1"/>
            <a:r>
              <a:rPr lang="en-US" dirty="0"/>
              <a:t>Muscles that attach to bones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Functions:</a:t>
            </a:r>
          </a:p>
          <a:p>
            <a:pPr lvl="1"/>
            <a:r>
              <a:rPr lang="en-US" dirty="0"/>
              <a:t>Controlled by conscious effort- voluntary</a:t>
            </a:r>
          </a:p>
          <a:p>
            <a:pPr lvl="1"/>
            <a:endParaRPr lang="en-US" dirty="0"/>
          </a:p>
          <a:p>
            <a:r>
              <a:rPr lang="en-US" u="sng" dirty="0">
                <a:solidFill>
                  <a:srgbClr val="FF0000"/>
                </a:solidFill>
              </a:rPr>
              <a:t>Characteristics:</a:t>
            </a:r>
          </a:p>
          <a:p>
            <a:pPr lvl="1"/>
            <a:r>
              <a:rPr lang="en-US" dirty="0"/>
              <a:t>Alternating light and dark strands- striations</a:t>
            </a:r>
          </a:p>
          <a:p>
            <a:pPr lvl="1"/>
            <a:r>
              <a:rPr lang="en-US" dirty="0"/>
              <a:t>Multiple nuclei</a:t>
            </a:r>
          </a:p>
          <a:p>
            <a:endParaRPr lang="en-US" dirty="0"/>
          </a:p>
        </p:txBody>
      </p:sp>
      <p:pic>
        <p:nvPicPr>
          <p:cNvPr id="4100" name="Picture 4" descr="http://t2.gstatic.com/images?q=tbn:ANd9GcTWlYBUTJW64bo3Tk9g9pLEZp0V9DDvV7Ww0y7HbBqYNCiUc2vfh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7"/>
          <a:stretch/>
        </p:blipFill>
        <p:spPr bwMode="auto">
          <a:xfrm>
            <a:off x="5863945" y="4114800"/>
            <a:ext cx="3112060" cy="20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945" y="1524000"/>
            <a:ext cx="3120411" cy="234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2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Skeletal Muscle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772400" cy="468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6" name="SMARTInkShape-205"/>
          <p:cNvSpPr/>
          <p:nvPr/>
        </p:nvSpPr>
        <p:spPr>
          <a:xfrm>
            <a:off x="3608621" y="2439005"/>
            <a:ext cx="551755" cy="301387"/>
          </a:xfrm>
          <a:custGeom>
            <a:avLst/>
            <a:gdLst/>
            <a:ahLst/>
            <a:cxnLst/>
            <a:rect l="0" t="0" r="0" b="0"/>
            <a:pathLst>
              <a:path w="551755" h="301387">
                <a:moveTo>
                  <a:pt x="548341" y="0"/>
                </a:moveTo>
                <a:lnTo>
                  <a:pt x="551754" y="37234"/>
                </a:lnTo>
                <a:lnTo>
                  <a:pt x="549713" y="68396"/>
                </a:lnTo>
                <a:lnTo>
                  <a:pt x="540178" y="96481"/>
                </a:lnTo>
                <a:lnTo>
                  <a:pt x="519179" y="137378"/>
                </a:lnTo>
                <a:lnTo>
                  <a:pt x="487800" y="176545"/>
                </a:lnTo>
                <a:lnTo>
                  <a:pt x="444414" y="212944"/>
                </a:lnTo>
                <a:lnTo>
                  <a:pt x="409429" y="237205"/>
                </a:lnTo>
                <a:lnTo>
                  <a:pt x="371282" y="256962"/>
                </a:lnTo>
                <a:lnTo>
                  <a:pt x="331206" y="275383"/>
                </a:lnTo>
                <a:lnTo>
                  <a:pt x="291550" y="290763"/>
                </a:lnTo>
                <a:lnTo>
                  <a:pt x="248381" y="298958"/>
                </a:lnTo>
                <a:lnTo>
                  <a:pt x="206817" y="301386"/>
                </a:lnTo>
                <a:lnTo>
                  <a:pt x="166720" y="299460"/>
                </a:lnTo>
                <a:lnTo>
                  <a:pt x="128712" y="292606"/>
                </a:lnTo>
                <a:lnTo>
                  <a:pt x="84462" y="276660"/>
                </a:lnTo>
                <a:lnTo>
                  <a:pt x="58809" y="264904"/>
                </a:lnTo>
                <a:lnTo>
                  <a:pt x="38640" y="245656"/>
                </a:lnTo>
                <a:lnTo>
                  <a:pt x="10676" y="203764"/>
                </a:lnTo>
                <a:lnTo>
                  <a:pt x="4174" y="186137"/>
                </a:lnTo>
                <a:lnTo>
                  <a:pt x="0" y="147922"/>
                </a:lnTo>
                <a:lnTo>
                  <a:pt x="22" y="14755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SMARTInkShape-206"/>
          <p:cNvSpPr/>
          <p:nvPr/>
        </p:nvSpPr>
        <p:spPr>
          <a:xfrm>
            <a:off x="1210487" y="4350909"/>
            <a:ext cx="3952" cy="6780"/>
          </a:xfrm>
          <a:custGeom>
            <a:avLst/>
            <a:gdLst/>
            <a:ahLst/>
            <a:cxnLst/>
            <a:rect l="0" t="0" r="0" b="0"/>
            <a:pathLst>
              <a:path w="3952" h="6780">
                <a:moveTo>
                  <a:pt x="0" y="0"/>
                </a:moveTo>
                <a:lnTo>
                  <a:pt x="3951" y="677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8" name="SMARTInkShape-207"/>
          <p:cNvSpPr/>
          <p:nvPr/>
        </p:nvSpPr>
        <p:spPr>
          <a:xfrm>
            <a:off x="2680661" y="3500438"/>
            <a:ext cx="51824" cy="24225"/>
          </a:xfrm>
          <a:custGeom>
            <a:avLst/>
            <a:gdLst/>
            <a:ahLst/>
            <a:cxnLst/>
            <a:rect l="0" t="0" r="0" b="0"/>
            <a:pathLst>
              <a:path w="51824" h="24225">
                <a:moveTo>
                  <a:pt x="0" y="24224"/>
                </a:moveTo>
                <a:lnTo>
                  <a:pt x="16107" y="17624"/>
                </a:lnTo>
                <a:lnTo>
                  <a:pt x="5182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Muscle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559552" cy="44958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Locations: </a:t>
            </a:r>
          </a:p>
          <a:p>
            <a:pPr lvl="1"/>
            <a:r>
              <a:rPr lang="en-US" dirty="0"/>
              <a:t>Only in the heart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Functions:</a:t>
            </a:r>
          </a:p>
          <a:p>
            <a:pPr lvl="1"/>
            <a:r>
              <a:rPr lang="en-US" dirty="0"/>
              <a:t>Controlled by unconscious effort- involuntary</a:t>
            </a:r>
          </a:p>
          <a:p>
            <a:pPr lvl="1"/>
            <a:endParaRPr lang="en-US" dirty="0"/>
          </a:p>
          <a:p>
            <a:r>
              <a:rPr lang="en-US" u="sng" dirty="0">
                <a:solidFill>
                  <a:srgbClr val="FF0000"/>
                </a:solidFill>
              </a:rPr>
              <a:t>Characteristics:</a:t>
            </a:r>
          </a:p>
          <a:p>
            <a:pPr lvl="1"/>
            <a:r>
              <a:rPr lang="en-US" dirty="0"/>
              <a:t>Striated, branched cells</a:t>
            </a:r>
          </a:p>
          <a:p>
            <a:pPr lvl="1"/>
            <a:r>
              <a:rPr lang="en-US" dirty="0"/>
              <a:t>Single nucleus</a:t>
            </a:r>
          </a:p>
          <a:p>
            <a:pPr lvl="1"/>
            <a:r>
              <a:rPr lang="en-US" dirty="0"/>
              <a:t>Cell joined end to end- intercalated </a:t>
            </a:r>
            <a:r>
              <a:rPr lang="en-US" dirty="0" smtClean="0"/>
              <a:t>disc</a:t>
            </a:r>
          </a:p>
          <a:p>
            <a:pPr lvl="1"/>
            <a:r>
              <a:rPr lang="en-US" dirty="0" smtClean="0"/>
              <a:t>Gap junctions – allow ions to pass freely from cell to cell</a:t>
            </a:r>
            <a:endParaRPr lang="en-US" dirty="0"/>
          </a:p>
          <a:p>
            <a:endParaRPr lang="en-US" dirty="0"/>
          </a:p>
        </p:txBody>
      </p:sp>
      <p:sp>
        <p:nvSpPr>
          <p:cNvPr id="4" name="Heart 3"/>
          <p:cNvSpPr/>
          <p:nvPr/>
        </p:nvSpPr>
        <p:spPr>
          <a:xfrm>
            <a:off x="4267200" y="457200"/>
            <a:ext cx="685800" cy="6096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www.cedarville.edu/personal/sullivan/histology/muscle/cardiac-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89" y="1600200"/>
            <a:ext cx="37922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4144</TotalTime>
  <Words>558</Words>
  <Application>Microsoft Office PowerPoint</Application>
  <PresentationFormat>On-screen Show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Do Now</vt:lpstr>
      <vt:lpstr>Muscle tissue/Nervous tissue</vt:lpstr>
      <vt:lpstr>Objectives</vt:lpstr>
      <vt:lpstr>Locations of Muscle Tissue</vt:lpstr>
      <vt:lpstr>Functions</vt:lpstr>
      <vt:lpstr>Types of Muscle</vt:lpstr>
      <vt:lpstr>Skeletal Muscle</vt:lpstr>
      <vt:lpstr>Skeletal Muscle</vt:lpstr>
      <vt:lpstr>Cardiac Muscle </vt:lpstr>
      <vt:lpstr>Smooth Muscle</vt:lpstr>
      <vt:lpstr>Nervous Tissue</vt:lpstr>
      <vt:lpstr>Nervous Tissue</vt:lpstr>
      <vt:lpstr>Tissue Repair</vt:lpstr>
      <vt:lpstr>Inflammation </vt:lpstr>
      <vt:lpstr>Tissue Repair</vt:lpstr>
      <vt:lpstr>Membranes (5.6)</vt:lpstr>
      <vt:lpstr>Serous Membranes</vt:lpstr>
      <vt:lpstr>Mucous Membranes</vt:lpstr>
      <vt:lpstr>Cutaneous Membranes</vt:lpstr>
      <vt:lpstr>Synovial Membrane</vt:lpstr>
      <vt:lpstr>Review!</vt:lpstr>
    </vt:vector>
  </TitlesOfParts>
  <Company>Montville Township Board of 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Jaclynn Buchalski</dc:creator>
  <cp:lastModifiedBy>William Hemminger</cp:lastModifiedBy>
  <cp:revision>29</cp:revision>
  <dcterms:created xsi:type="dcterms:W3CDTF">2012-11-14T17:38:20Z</dcterms:created>
  <dcterms:modified xsi:type="dcterms:W3CDTF">2016-09-21T11:10:40Z</dcterms:modified>
</cp:coreProperties>
</file>