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AB619B-C20D-408D-9D12-9A00D4F5CF3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B41AFF-3FDF-4D90-B4A3-4058C0764D1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Oceanography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456707"/>
            <a:ext cx="4362450" cy="291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16" y="3456708"/>
            <a:ext cx="4227283" cy="291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47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199" cy="4525963"/>
          </a:xfrm>
        </p:spPr>
        <p:txBody>
          <a:bodyPr/>
          <a:lstStyle/>
          <a:p>
            <a:r>
              <a:rPr lang="en-US" dirty="0" smtClean="0"/>
              <a:t>Oceanography – the study of </a:t>
            </a:r>
            <a:r>
              <a:rPr lang="en-US" b="1" dirty="0" smtClean="0"/>
              <a:t>oceans and seas</a:t>
            </a:r>
          </a:p>
          <a:p>
            <a:pPr lvl="1"/>
            <a:r>
              <a:rPr lang="en-US" dirty="0" smtClean="0"/>
              <a:t>Includes a variety of topics such as </a:t>
            </a:r>
            <a:r>
              <a:rPr lang="en-US" b="1" dirty="0" smtClean="0"/>
              <a:t>plate tectonics, ocean currents, and marine organisms</a:t>
            </a:r>
          </a:p>
          <a:p>
            <a:pPr lvl="1"/>
            <a:r>
              <a:rPr lang="en-US" dirty="0" smtClean="0"/>
              <a:t>Interdisciplinary science – requires understanding of biology, chemistry, geology, physics, and geography</a:t>
            </a:r>
          </a:p>
          <a:p>
            <a:r>
              <a:rPr lang="en-US" dirty="0" smtClean="0"/>
              <a:t>4 branches of oceanography:</a:t>
            </a:r>
          </a:p>
          <a:p>
            <a:pPr lvl="1"/>
            <a:r>
              <a:rPr lang="en-US" b="1" dirty="0" smtClean="0"/>
              <a:t>Geological</a:t>
            </a:r>
            <a:r>
              <a:rPr lang="en-US" dirty="0" smtClean="0"/>
              <a:t> oceanography</a:t>
            </a:r>
          </a:p>
          <a:p>
            <a:pPr lvl="1"/>
            <a:r>
              <a:rPr lang="en-US" b="1" dirty="0" smtClean="0"/>
              <a:t>Chemical</a:t>
            </a:r>
            <a:r>
              <a:rPr lang="en-US" dirty="0" smtClean="0"/>
              <a:t> oceanography</a:t>
            </a:r>
          </a:p>
          <a:p>
            <a:pPr lvl="1"/>
            <a:r>
              <a:rPr lang="en-US" b="1" dirty="0" smtClean="0"/>
              <a:t>Physical</a:t>
            </a:r>
            <a:r>
              <a:rPr lang="en-US" dirty="0" smtClean="0"/>
              <a:t> oceanography</a:t>
            </a:r>
          </a:p>
          <a:p>
            <a:pPr lvl="1"/>
            <a:r>
              <a:rPr lang="en-US" b="1" dirty="0" smtClean="0"/>
              <a:t>Marine</a:t>
            </a:r>
            <a:r>
              <a:rPr lang="en-US" dirty="0" smtClean="0"/>
              <a:t> oceanography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Oceanography?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41296"/>
          </a:xfrm>
        </p:spPr>
        <p:txBody>
          <a:bodyPr/>
          <a:lstStyle/>
          <a:p>
            <a:r>
              <a:rPr lang="en-US" dirty="0" smtClean="0"/>
              <a:t>Geological oceanography – study of the </a:t>
            </a:r>
            <a:r>
              <a:rPr lang="en-US" b="1" dirty="0" smtClean="0"/>
              <a:t>shape</a:t>
            </a:r>
            <a:r>
              <a:rPr lang="en-US" dirty="0" smtClean="0"/>
              <a:t> and the </a:t>
            </a:r>
            <a:r>
              <a:rPr lang="en-US" b="1" dirty="0" smtClean="0"/>
              <a:t>geological features</a:t>
            </a:r>
            <a:r>
              <a:rPr lang="en-US" dirty="0" smtClean="0"/>
              <a:t> of the</a:t>
            </a:r>
            <a:r>
              <a:rPr lang="en-US" b="1" dirty="0" smtClean="0"/>
              <a:t> ocean floor</a:t>
            </a:r>
          </a:p>
          <a:p>
            <a:pPr lvl="1"/>
            <a:r>
              <a:rPr lang="en-US" dirty="0" smtClean="0"/>
              <a:t>Investigations of </a:t>
            </a:r>
            <a:r>
              <a:rPr lang="en-US" b="1" dirty="0" smtClean="0"/>
              <a:t>sea floor spreading </a:t>
            </a:r>
            <a:r>
              <a:rPr lang="en-US" dirty="0" smtClean="0"/>
              <a:t>and </a:t>
            </a:r>
            <a:r>
              <a:rPr lang="en-US" b="1" dirty="0" smtClean="0"/>
              <a:t>plate tectonics</a:t>
            </a:r>
          </a:p>
          <a:p>
            <a:pPr lvl="1"/>
            <a:r>
              <a:rPr lang="en-US" dirty="0" smtClean="0"/>
              <a:t>Sedimentation and fossil formation are important processes in this study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Oceanography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3815321"/>
            <a:ext cx="4267200" cy="266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5322"/>
            <a:ext cx="4419600" cy="266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60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1999" cy="4602163"/>
          </a:xfrm>
        </p:spPr>
        <p:txBody>
          <a:bodyPr/>
          <a:lstStyle/>
          <a:p>
            <a:r>
              <a:rPr lang="en-US" dirty="0" smtClean="0"/>
              <a:t>Chemical oceanography – study of </a:t>
            </a:r>
            <a:r>
              <a:rPr lang="en-US" b="1" dirty="0" smtClean="0"/>
              <a:t>biogeochemical cycles </a:t>
            </a:r>
            <a:r>
              <a:rPr lang="en-US" dirty="0" smtClean="0"/>
              <a:t>that affect the composition of seawater </a:t>
            </a:r>
          </a:p>
          <a:p>
            <a:pPr lvl="1"/>
            <a:r>
              <a:rPr lang="en-US" dirty="0" smtClean="0"/>
              <a:t>Chemical composition of oceans is affected by numerous factors</a:t>
            </a:r>
          </a:p>
          <a:p>
            <a:pPr lvl="1"/>
            <a:r>
              <a:rPr lang="en-US" i="1" dirty="0" smtClean="0"/>
              <a:t>Think, Pair, Share: Turn to someone near you and talk about what things may impact the chemistry of oceans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Oceanography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629400" cy="33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9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600200"/>
            <a:ext cx="8229600" cy="4525963"/>
          </a:xfrm>
        </p:spPr>
        <p:txBody>
          <a:bodyPr/>
          <a:lstStyle/>
          <a:p>
            <a:r>
              <a:rPr lang="en-US" dirty="0" smtClean="0"/>
              <a:t>Physical Oceanography – the study of the </a:t>
            </a:r>
            <a:r>
              <a:rPr lang="en-US" b="1" dirty="0" smtClean="0"/>
              <a:t>physical characteristics</a:t>
            </a:r>
            <a:r>
              <a:rPr lang="en-US" dirty="0" smtClean="0"/>
              <a:t> of oceans and seas</a:t>
            </a:r>
          </a:p>
          <a:p>
            <a:pPr lvl="1"/>
            <a:r>
              <a:rPr lang="en-US" dirty="0" smtClean="0"/>
              <a:t>Includes </a:t>
            </a:r>
            <a:r>
              <a:rPr lang="en-US" b="1" dirty="0" smtClean="0"/>
              <a:t>temperature</a:t>
            </a:r>
            <a:r>
              <a:rPr lang="en-US" dirty="0" smtClean="0"/>
              <a:t>, </a:t>
            </a:r>
            <a:r>
              <a:rPr lang="en-US" b="1" dirty="0" smtClean="0"/>
              <a:t>density,</a:t>
            </a:r>
            <a:r>
              <a:rPr lang="en-US" dirty="0" smtClean="0"/>
              <a:t> and </a:t>
            </a:r>
            <a:r>
              <a:rPr lang="en-US" b="1" dirty="0" smtClean="0"/>
              <a:t>pressure</a:t>
            </a:r>
            <a:r>
              <a:rPr lang="en-US" dirty="0" smtClean="0"/>
              <a:t> of seawater</a:t>
            </a:r>
          </a:p>
          <a:p>
            <a:pPr lvl="1"/>
            <a:r>
              <a:rPr lang="en-US" dirty="0" smtClean="0"/>
              <a:t>Also discusses wave characteristics and the causes of tides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Oceanography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50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93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81999" cy="4525963"/>
          </a:xfrm>
        </p:spPr>
        <p:txBody>
          <a:bodyPr/>
          <a:lstStyle/>
          <a:p>
            <a:r>
              <a:rPr lang="en-US" dirty="0" smtClean="0"/>
              <a:t>Marine oceanography – the study of the </a:t>
            </a:r>
            <a:r>
              <a:rPr lang="en-US" b="1" dirty="0" smtClean="0"/>
              <a:t>biological life </a:t>
            </a:r>
            <a:r>
              <a:rPr lang="en-US" dirty="0" smtClean="0"/>
              <a:t>of oceans and seas </a:t>
            </a:r>
          </a:p>
          <a:p>
            <a:pPr lvl="1"/>
            <a:r>
              <a:rPr lang="en-US" dirty="0" smtClean="0"/>
              <a:t>Includes the </a:t>
            </a:r>
            <a:r>
              <a:rPr lang="en-US" b="1" dirty="0" smtClean="0"/>
              <a:t>life cycles </a:t>
            </a:r>
            <a:r>
              <a:rPr lang="en-US" dirty="0" smtClean="0"/>
              <a:t>and </a:t>
            </a:r>
            <a:r>
              <a:rPr lang="en-US" b="1" dirty="0" smtClean="0"/>
              <a:t>ecological roles</a:t>
            </a:r>
            <a:r>
              <a:rPr lang="en-US" dirty="0" smtClean="0"/>
              <a:t> of marine plants and animals</a:t>
            </a:r>
          </a:p>
          <a:p>
            <a:pPr lvl="1"/>
            <a:r>
              <a:rPr lang="en-US" b="1" dirty="0" smtClean="0"/>
              <a:t>Flow of energy </a:t>
            </a:r>
            <a:r>
              <a:rPr lang="en-US" dirty="0" smtClean="0"/>
              <a:t>through food webs and food chains is also apart of the study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Oceanography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81057"/>
            <a:ext cx="428541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8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Earth is believed to be approximately </a:t>
            </a:r>
            <a:r>
              <a:rPr lang="en-US" b="1" dirty="0" smtClean="0"/>
              <a:t>4.6 billion </a:t>
            </a:r>
            <a:r>
              <a:rPr lang="en-US" dirty="0" smtClean="0"/>
              <a:t>years old</a:t>
            </a:r>
          </a:p>
          <a:p>
            <a:pPr lvl="1"/>
            <a:r>
              <a:rPr lang="en-US" dirty="0" smtClean="0"/>
              <a:t>Earth was </a:t>
            </a:r>
            <a:r>
              <a:rPr lang="en-US" b="1" dirty="0" smtClean="0"/>
              <a:t>hot</a:t>
            </a:r>
            <a:r>
              <a:rPr lang="en-US" dirty="0" smtClean="0"/>
              <a:t> and completely </a:t>
            </a:r>
            <a:r>
              <a:rPr lang="en-US" b="1" dirty="0" smtClean="0"/>
              <a:t>dry</a:t>
            </a:r>
            <a:r>
              <a:rPr lang="en-US" dirty="0" smtClean="0"/>
              <a:t>; combination of meteorites and volcanic activity</a:t>
            </a:r>
          </a:p>
          <a:p>
            <a:r>
              <a:rPr lang="en-US" dirty="0" smtClean="0"/>
              <a:t>After </a:t>
            </a:r>
            <a:r>
              <a:rPr lang="en-US" b="1" dirty="0" smtClean="0"/>
              <a:t>millions</a:t>
            </a:r>
            <a:r>
              <a:rPr lang="en-US" dirty="0" smtClean="0"/>
              <a:t> of years, Earth </a:t>
            </a:r>
            <a:r>
              <a:rPr lang="en-US" b="1" dirty="0" smtClean="0"/>
              <a:t>cooled</a:t>
            </a:r>
            <a:r>
              <a:rPr lang="en-US" dirty="0" smtClean="0"/>
              <a:t> allowing rain to fall to the surface</a:t>
            </a:r>
          </a:p>
          <a:p>
            <a:pPr lvl="1"/>
            <a:r>
              <a:rPr lang="en-US" dirty="0" smtClean="0"/>
              <a:t>Rain collected in </a:t>
            </a:r>
            <a:r>
              <a:rPr lang="en-US" b="1" dirty="0" smtClean="0"/>
              <a:t>basins</a:t>
            </a:r>
            <a:r>
              <a:rPr lang="en-US" dirty="0" smtClean="0"/>
              <a:t> on Earth’s crust; 20 million years of rain led to </a:t>
            </a:r>
            <a:r>
              <a:rPr lang="en-US" b="1" dirty="0" smtClean="0"/>
              <a:t>erosion</a:t>
            </a:r>
            <a:r>
              <a:rPr lang="en-US" dirty="0" smtClean="0"/>
              <a:t> of rocks</a:t>
            </a:r>
          </a:p>
          <a:p>
            <a:r>
              <a:rPr lang="en-US" dirty="0" smtClean="0"/>
              <a:t>Ocean formed </a:t>
            </a:r>
            <a:r>
              <a:rPr lang="en-US" b="1" dirty="0" smtClean="0"/>
              <a:t>3.5 billion </a:t>
            </a:r>
            <a:r>
              <a:rPr lang="en-US" dirty="0" smtClean="0"/>
              <a:t>years ago; where first life begins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the World 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6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71%</a:t>
            </a:r>
            <a:r>
              <a:rPr lang="en-US" dirty="0" smtClean="0"/>
              <a:t> of Earth’s surface is covered by water; 97% from oceans</a:t>
            </a:r>
          </a:p>
          <a:p>
            <a:r>
              <a:rPr lang="en-US" dirty="0" smtClean="0"/>
              <a:t>All water on Earth is divided into 4 basins:</a:t>
            </a:r>
          </a:p>
          <a:p>
            <a:pPr lvl="1"/>
            <a:r>
              <a:rPr lang="en-US" b="1" dirty="0" smtClean="0"/>
              <a:t>Pacific</a:t>
            </a:r>
          </a:p>
          <a:p>
            <a:pPr lvl="1"/>
            <a:r>
              <a:rPr lang="en-US" b="1" dirty="0" smtClean="0"/>
              <a:t>Atlantic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Indian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Arctic</a:t>
            </a:r>
          </a:p>
          <a:p>
            <a:r>
              <a:rPr lang="en-US" dirty="0" smtClean="0"/>
              <a:t>In 2000, the </a:t>
            </a:r>
            <a:r>
              <a:rPr lang="en-US" b="1" dirty="0" smtClean="0"/>
              <a:t>Southern Ocean </a:t>
            </a:r>
            <a:r>
              <a:rPr lang="en-US" dirty="0" smtClean="0"/>
              <a:t>became Earth’s fifth ocean</a:t>
            </a:r>
          </a:p>
          <a:p>
            <a:pPr lvl="1"/>
            <a:r>
              <a:rPr lang="en-US" dirty="0" smtClean="0"/>
              <a:t>Surrounds </a:t>
            </a:r>
            <a:r>
              <a:rPr lang="en-US" b="1" dirty="0" smtClean="0"/>
              <a:t>Antarctica</a:t>
            </a:r>
            <a:r>
              <a:rPr lang="en-US" dirty="0" smtClean="0"/>
              <a:t> and extends to </a:t>
            </a:r>
            <a:r>
              <a:rPr lang="en-US" b="1" dirty="0" smtClean="0"/>
              <a:t>60° S latitude</a:t>
            </a:r>
          </a:p>
          <a:p>
            <a:pPr lvl="1"/>
            <a:r>
              <a:rPr lang="en-US" dirty="0" smtClean="0"/>
              <a:t>Some oceanographers do not consider the Southern Ocean to be an official body of water</a:t>
            </a:r>
          </a:p>
          <a:p>
            <a:r>
              <a:rPr lang="en-US" dirty="0" smtClean="0"/>
              <a:t>All of the Earth’s oceans are connected to form the </a:t>
            </a:r>
            <a:r>
              <a:rPr lang="en-US" b="1" dirty="0" smtClean="0"/>
              <a:t>World Ocean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Basins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Basins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40688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223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1012</TotalTime>
  <Words>365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Intro to Oceanography</vt:lpstr>
      <vt:lpstr>What is Oceanography?</vt:lpstr>
      <vt:lpstr>Geological Oceanography</vt:lpstr>
      <vt:lpstr>Chemical Oceanography</vt:lpstr>
      <vt:lpstr>Physical Oceanography</vt:lpstr>
      <vt:lpstr>Marine Oceanography</vt:lpstr>
      <vt:lpstr>Origin of the World Oceans</vt:lpstr>
      <vt:lpstr>Ocean Basins</vt:lpstr>
      <vt:lpstr>Ocean Basins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Oceanography</dc:title>
  <dc:creator>William Hemminger</dc:creator>
  <cp:lastModifiedBy>William Hemminger</cp:lastModifiedBy>
  <cp:revision>17</cp:revision>
  <dcterms:created xsi:type="dcterms:W3CDTF">2017-01-24T00:54:09Z</dcterms:created>
  <dcterms:modified xsi:type="dcterms:W3CDTF">2017-01-24T17:46:22Z</dcterms:modified>
</cp:coreProperties>
</file>