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82" r:id="rId15"/>
    <p:sldId id="280" r:id="rId16"/>
    <p:sldId id="269" r:id="rId17"/>
    <p:sldId id="270" r:id="rId18"/>
    <p:sldId id="271" r:id="rId19"/>
    <p:sldId id="28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1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609358A-8FFE-4624-B458-209DE0B76BCA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5198FC65-EDC8-4D1D-A62C-182DD91B3DE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Observe the following slide. Identify the type of epithelium present. What else is present in this slide?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Do Now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9218" name="Picture 2" descr="https://encrypted-tbn3.gstatic.com/images?q=tbn:ANd9GcTW3mFf0F0iIdJKnhHcUG6RT-jNMbTQ2LXYIpeQpN3nYhb5AfDq8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477000" cy="41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59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Plasma Cell: </a:t>
            </a:r>
            <a:r>
              <a:rPr lang="en-US" sz="2400" dirty="0" smtClean="0"/>
              <a:t>produces antibodies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Platelet: </a:t>
            </a:r>
            <a:r>
              <a:rPr lang="en-US" sz="2400" dirty="0" smtClean="0"/>
              <a:t>helps with blood clotting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Red Blood Cell: </a:t>
            </a:r>
            <a:r>
              <a:rPr lang="en-US" sz="2400" dirty="0" smtClean="0"/>
              <a:t>delivers oxygen to the body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Other Cell Types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7170" name="Picture 2" descr="https://encrypted-tbn3.gstatic.com/images?q=tbn:ANd9GcT7vl4I1xaL27o_zBWo1WrYrdC2tNqkrnspghMxagnptwt9z8_p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95400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0.gstatic.com/images?q=tbn:ANd9GcRWUrv68WGD5jBDayhoOuKuSvfztLObtUzC6nd2InTZN-_uLyJ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455" y="4315691"/>
            <a:ext cx="2390775" cy="1914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Collagenous: made of collagen, thick, strong, make up ligaments and bones</a:t>
            </a:r>
          </a:p>
          <a:p>
            <a:r>
              <a:rPr lang="en-US" sz="2400" dirty="0" smtClean="0"/>
              <a:t>Elastic: made of elastin, thin, frequently stretched, also called “yellow fibers”</a:t>
            </a:r>
          </a:p>
          <a:p>
            <a:r>
              <a:rPr lang="en-US" sz="2400" dirty="0" smtClean="0"/>
              <a:t>Reticular: thin collagenous fibers, highly branched, form support systems.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Fibers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8194" name="Picture 2" descr="https://encrypted-tbn2.gstatic.com/images?q=tbn:ANd9GcQ5H1CQiIwUP73jJ3vqw0T7B1li_8oGuiaH14ZfgUQ8sutgLo4r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82" y="4251614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0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800" dirty="0" smtClean="0"/>
              <a:t>Read the article about the man who regenerated his finger using ECM from a pig bladder!!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Answer the questions on the back of the article.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Do Now</a:t>
            </a:r>
            <a:endParaRPr lang="en-US" dirty="0">
              <a:solidFill>
                <a:srgbClr val="F4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3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* You will be split up into groups. Each group will be responsible for 1-2 types of connective tissue. You will become an expert on this tissue. Ms. B. will then put you into larger groups where you will share your expertise with other classmates!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Jigsaw</a:t>
            </a:r>
            <a:endParaRPr lang="en-US" dirty="0">
              <a:solidFill>
                <a:srgbClr val="F4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57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WITHOUT looking at your notes… try to remember the following…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Name 2 main functions of connective tissue.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List 2 cells and 2 fibers you might find in CT.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List 3 examples of CT</a:t>
            </a:r>
          </a:p>
          <a:p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Do Now</a:t>
            </a:r>
            <a:endParaRPr lang="en-US" b="1" dirty="0">
              <a:solidFill>
                <a:srgbClr val="F4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65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895600" y="1676400"/>
            <a:ext cx="5943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1. Loose CT (Areolar) </a:t>
            </a:r>
          </a:p>
          <a:p>
            <a:r>
              <a:rPr lang="en-US" sz="2800" dirty="0" smtClean="0"/>
              <a:t>2. Dense CT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a. Regular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B. Irregular</a:t>
            </a:r>
          </a:p>
          <a:p>
            <a:r>
              <a:rPr lang="en-US" sz="2800" dirty="0" smtClean="0"/>
              <a:t>2. Adipose CT (Fat)</a:t>
            </a:r>
          </a:p>
          <a:p>
            <a:r>
              <a:rPr lang="en-US" sz="2800" dirty="0" smtClean="0"/>
              <a:t>3. Elastic</a:t>
            </a:r>
          </a:p>
          <a:p>
            <a:r>
              <a:rPr lang="en-US" sz="2800" dirty="0" smtClean="0"/>
              <a:t>4. Reticular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Connective Tissue Proper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22530" name="Picture 2" descr="http://www.websters-online-dictionary.org/images/wiki/wikipedia/commons/thumb/4/47/Illu_connective_tissues_1.jpg/500px-Illu_connective_tissue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5334000"/>
            <a:ext cx="5406736" cy="1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90974" cy="472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Binds organs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Fills spaces between muscles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Beneath skin/epithelium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Between muscles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410574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Areolar (“Loose Connective”)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0242" name="Picture 2" descr="https://encrypted-tbn1.gstatic.com/images?q=tbn:ANd9GcQBfVwTz5Ld3Zllj89WQoI1jhpnDbL5lc9pKtD5D9b9RezrXGP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34489"/>
            <a:ext cx="3913259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20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81574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Protection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Insulation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Storage for energy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</a:t>
            </a:r>
          </a:p>
          <a:p>
            <a:r>
              <a:rPr lang="en-US" sz="2400" dirty="0" smtClean="0"/>
              <a:t>1. Beneath skin</a:t>
            </a:r>
          </a:p>
          <a:p>
            <a:r>
              <a:rPr lang="en-US" sz="2400" dirty="0" smtClean="0"/>
              <a:t>2. Around kidneys</a:t>
            </a:r>
          </a:p>
          <a:p>
            <a:r>
              <a:rPr lang="en-US" sz="2400" dirty="0" smtClean="0"/>
              <a:t>3. Behind eyeballs</a:t>
            </a:r>
          </a:p>
          <a:p>
            <a:r>
              <a:rPr lang="en-US" sz="2400" dirty="0" smtClean="0"/>
              <a:t>4. Surface of heart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Adipose Tissue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1266" name="Picture 2" descr="https://encrypted-tbn1.gstatic.com/images?q=tbn:ANd9GcTCBFHQJcmii48-qMOWOEcUBCNv4wFzh6Zd7fHbUEO5hpFY0wDz9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611629"/>
            <a:ext cx="2971800" cy="221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encrypted-tbn0.gstatic.com/images?q=tbn:ANd9GcRX2aycbgPEQfKMECq7irrcBLDphOjK8G0mps9C_ttkXpj8C2RYt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217" y="4191000"/>
            <a:ext cx="3191366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1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91200" y="1676400"/>
            <a:ext cx="32004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r>
              <a:rPr lang="en-US" sz="2400" dirty="0" smtClean="0"/>
              <a:t>1. Binds organs together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 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Tendons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Ligaments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Deep dermis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Dense Regular Tissue</a:t>
            </a:r>
            <a:endParaRPr lang="en-US" b="1" dirty="0">
              <a:solidFill>
                <a:srgbClr val="F41896"/>
              </a:solidFill>
            </a:endParaRPr>
          </a:p>
        </p:txBody>
      </p:sp>
      <p:sp>
        <p:nvSpPr>
          <p:cNvPr id="4" name="AutoShape 2" descr="data:image/jpeg;base64,/9j/4AAQSkZJRgABAQAAAQABAAD/2wCEAAkGBhQSERQUEhITFBQUFRQUFBQYGBcXFxUUFBQVFBQUFRgYHCYeFxkkGRQUHy8gJCcpLCwsFR4xNTAqNSYrLCkBCQoKDgwOFw8PGiokHxwsLCwpKSosKiwpLCkpLCkpKSkpLCwsKSksKSksKSwsLCwsLCwsKSwsLCwpLCkpLCwsKf/AABEIAMUBAAMBIgACEQEDEQH/xAAaAAACAwEBAAAAAAAAAAAAAAACAwEEBQAG/8QAPhAAAQMBAgsECAYCAwEBAAAAAQACAxEEMQUSEyFBUWFxgZGhBjJCsRQVQ1JTgsHRImJykuHwFiMzovGTB//EABkBAAMBAQEAAAAAAAAAAAAAAAABAgMEBv/EAC4RAAIBAgUCBQMEAwAAAAAAAAABAgMREiExQVETkQQUQmGhIlKBMnGx8RUj8P/aAAwDAQACEQMRAD8A9x6ONQUmxM1I2y1RgroyPOucluVnYOYdCB2CmalcJSjIRfQc0WRUalTaRXODG+63kEs4L1UG7MrYnP5TxQvtlLx1zJZGqnW5KcmDn1qHHNuUkSjSTqq0FXPTBoIPHOmsmBuIRZFdap6kUWSyj2bTwp9V0kzz3rOTucFafUGt40rhHX3xvzIsLqJ5tIzpLQ3xWeUDYAfIpbrZZ6Ucxzf1Ru+y032Nx9oRuASvVetxO+v0KVnsaxq0938sovtEbnhzZWAgUoTQU4prrdJX8L43DerTsEMN4Hn5oDgCA+zbvu8knFldaj7s7LyUqIw47Cjsk0jiQ+IsGg1v2JB7OReEyM/S9yj1RK0f67TJud+LzRZkOVGSsnb8M03Rg3gHeAUiTBkTr4mcgFmGW1t1OG4Z0wYXlHeipwKeK2qEvDVPRJP8lo4Eh+E3qubgeL3AOCpy9o6DPH1os60do5XZm0Z+kVPNS6kUaw8N4qW/ybMuAmHQBw+yQezbdH1WI62zG+STySaSu+IeJP1WbqLg7IeFrrWoegd2bZpISz2cjF0gHEfdY4wXKfZOO8n7om4Fk+EN2MB9UYr7F9Ka1q/waxwSW920U+f+UbYZgKttGMNpBWT6tLe9A7e14KW+GMV/5mV0UB6gov7D6besr/hG16VaB4mu4BT6ynF8YPNYOQi9+Ti3P5pjbMzwm0Hc0j6oUmJ+Gp7pdjaOHHjvQkf3auHaAaYzzCyRZ3+Ftp41Q5B4OeKUjaKJ4pEeWoPW3c2v8iZpa9EMPxacYbwsV0db4Xjj90tuJWmK/dmKeKQvJ0X/AGMFul+IeZT24YmHjrwWLhTDVoBAYG5/yhaMOF3YoxmMJ3UULQ63TT1ii0cPzbOSkdo5dIbyVGS1gnukbsyXlG6Q7mFOJ8jXh6T1ii+/D79LWjcEIw+/RRUgI9TlIgiPjcOBKMUuSujSXpLhw8/U3kjHaN4va07/AP1UTY4/in9pUegs+KOSV5ch0aL1RontY73GdfuuHa1/w2niVmmwt0SDklOsoHjb1RinyT5Xw79Js/5Y/wCC3m77IXdqpTdG0cyshsB95QWH3ijHPka8H4f7Uavr60m5v/VQcJ2s3VHyfwsrEOhx5lMZNILpHfuKV5PUt+HprSK7GiZbabjJwaB9FDZLYDfLyBVdmErQ26Rx41T2YenF5B3t+yeW9zF0pLSMQjbrVpfJ+0BKJmcc5eTtVlnaN+lrSj9fVvB6Kvp5ElUjpBCoMDvOdzCT+Y0CvR4Oc2n4W/bks+ftC7w5uSoyYWkde9x4p4orQOnXnrZI9M3BmuTkAE4WBoGdz/3U8l5AWh23qoMkh0nnTzR1UtiX4Oo/WesdFEPEOLlAkhF+JzqvJOY7SQfmBQkH+lJ1XwLyC3mexNqg96Jd6VFrj5geZXjKFEIyjrS4D/HQXqZ651rgHiYNx+yS/CUIuk5VXmREuyP9qjqspeCitZM9F66b8Z3L+F3+QN+JzasDJblGQ3c0dSTK8nSN04fHvNPAoPXIv/DwNPosUQ7lIj2DmljkPytJbFt0Eehz/mA+iW6AaHdKJLXnZzTA4aX0+UnyTRpZrcFzaaShDKqwxjT7Zn7XjzCP0fU9hG+nmnYMdiuIlIh2JzrPTxR8HBJO8c0ZCxNkmE+6eSHE2LsY6+qwe1sUkps0Qko2SbFc12MQTiktrikGgoc20akBmbxj2KDFsK8dYXSZSzMgLIyJLcxuNjOaA0tFaE1caC6qvQ4dtEpgYzJNfIbQyQkFzcaAtBeyhFa1ObagSkekbEE1rQNY4Beaj7QzYwl/1GD0kWbJ58pXGxMfG/VnxdSr4LwlNCMb/U6E22SItz5SskpGMHHMKGn4aXCqLA5HrsgDp8kBgpcSvJR4SliiDYi3GfabWAC10r34sho1jBTNnzkkUzLrT2ltBigkAZGySIufIWOkaHhxaA4NONG3NWtDfsRYWNnr2MB8WfbmVhuDpD3BjbiD0XimWq05a1SMfFJiQQODKktOOxzmiNziMwJcfzZlq9l8ISzGTGcxzmFoxWtdFIwmtQ9hOsZiCa59SEDb2NiVuKaSR0O0Fh+yL/Vpjf8A/QfZWRbphmLn0912cf8AaqQ59Tna2uwAeSdkJSe5DbTGO7Z2Ha9znfZLkwg85gGN2MaB/KNx3f3egEuqvDMkzSKWpDLNK/Q878w6o3YMcB+IsHzgoXSE31O8qGhJJDbkF6I3b0KL0Fuhx6BQGHaiLToTwkYnyEzBoPtG05oxgtnxm8iq5adIKgNRawnifqLXq2P4zOqMYMjPtQdw+qqDepxk8iGp/cy6MEN+LGN7vsuOCGj20XM/ZUTLsQ5XZ1TukTgqfcW34Mb8VnP7pL7AB7RiW1zdObqm5GM+05NJSbTKtOOrKBYNi6iPF/udcGDUQp/B0XQLabUYpt5BQYRrcooNZSvYdkwyR+bkFwB1nooa1utynEGivHMi4rIHGO3okz2YPLHOBJjdjsNbnUIrtzEq4LK43AH5h90LrI7VTimCaMmbs/Z3gBzK0dI4ficKOlOM8gg1BqBuViDBUTMniMDckHNjpUUDwA7NpJpeVdFk/MBsNUYsB94c0r+wfSZYwFDlstk25SuNXPTGpTGxa4uNtosrDNkhshjtDYWE5cZRxc4hgkJxpMWtC6pzGhovWNsI0yYu+7oVldsMBNksUwbKHvaA9jGjO5zSDTPsqmRJxBtHZ+zuaAWZg57wQ94ONIavzg1odVyVL2Zszg0GM0aHNbR720a44xZUHu1JoLhUrasdljMbDJIQ8sYXtFPwuLQXN4Go4JrrJBomdyCLivH37GJN2fgeSTGDVmSNCQCwDFAIBoaC43igVKSeCwEf6pQ2SmPL+J4bi5mBxJJpnOZel9XV7krHb8xSJrNIBQgEG+hBqNRCLlqz0F2DDUUwrHKyQagc4vvF4u0hXMYauq8xhDsrC84wY6F9f+SP8BOvZ0S2enwZm4tsZfRwxZdwz5+tyFK5MoNHpydVP7vQrIwb2pbJIIHsME7qDJytxauNwDjmNdFy9MMETaQ0dVVrkY4x1ZSaOKPPpzK0MEv8UjW8LkLsGxC+Wp5Iswxwe9/2K+OBpCAzbVdFmsx+JtzqH2Kz+F8leBRmLHFPR9iiX7Qox1ZOCK5w8AbUluDHaDxoc6m7NE4cgF+0Lq7VZbgKT3mDimeoCO9Mwcymr8CdSC1ZRLtoQEhX/U7BfIDuXerYtJcOIolmNTgZ4eFzpFpDA0RukeeSH1E3Q4cXAeSTuCq0/ckYNeNI6pgwVKRmxHfMKqsMMSjxdFYZhd2kf9VSaMJKr7C34OlHs/qlGwye4r4wo/Q4UUPwg430KrImMqu6RRyBF7eqkR7CrDcIZ85AH5QPqrDLTEc9C/eSEkaSclsUxENLj0Rizt0PPEBXvSYfhDqpxrObxTgUzF1HwzMfZc9+7MhNjroWm6xQu7pfwBQuwZ7pedVWlFhqstzLNl2KPQTqVy02OTFNQ7MCa0QZM6a8ksjZTbzuVfQT/aIhg5x0DmFZEJ2qCwjQDwKeFB1XyVzgs7OCONhZoO6pCYJ/7nTW2zNoSwoHOT1Gw4SDfZN6onYX1R0/u5AbQDeByS3Yh0OG5MxcYt3aJnwtjEF0bHFpxmlwBLXUpUEjMaaUL8MyG78PVA9jdAfyCgM/KeJolnyWoU16RUlokde8pWTdtVsimkJTqJNI0U7ZJCW2cm8/VPZg7aR0Sn7Cqs9pxaVc7OaChRZIu8nozQNiIvNfmrzCB0brsY01VVYWkjSeKYySv/v8IyFaS1YWK4aSOJQOYTe4qzU7EYnI8XQJ2RGJlLJBQGt/tVbNq/NzAK5to/N5Ish4pFUs1U6qBGruW/TyS3TDTioshYmOGD4T3bRTefumMscje5PG7eQsrJBQ6JKwKL+5m8Mqe9Ax21pGdKfE34L+YWNUjS7qjY8+8eqYulwaRseqGTmEbMEuPgpve0LPDD7x5qfRht5oQO+zNYYJIGdwHEO8ilPwcdD2nmFn+jgXIXRHWeaZmoyv+o0WWCXwtrucmiKZt4kHFYofS8v4FNEzPiTj9p+qWKxbpyfHYvzSyUNcYVBGdJbbnAd6mi/UqxjhN9oeNhZVMjslnPtzyopxMtQglmvgcMJP98cguNqc695PkuZFZRfITxKaDZDpdzcquZvDsn2FOO1vRAZ6aR0VlsMJ/wCOct30I6pmJMBmEMo4Ap3FiX95FLKjTTh/CFzhrI4q6ZY/awvjP6c3MI22aB3dlaN9P/UCxpap/wAmS+Ya3c0Im2ErUNlhafxSRkbCQuGEoGd1pO4V6lTmX1IvRNlFsUrrmFG3BMpvFOBPknS4cce7GBv/AIVd2E5z46DZmR3Gupwl+49vZ559ozqod2Ym0Fh5jzCpSSPPeeTxQZRw8Tv3O+6P3DDV2kuxe/x2f3W8/wCFwwBMfCBvKrNtzxc+QfMUfpkpulf+5PIT627XYtt7OS6XtHMprezYHekPCgWY6aTTI7mlOBN7ieJR+PkWGq/Uvwjb9TwN7z+bkLsG2c3O5OWHkFIhCL+yH0ZbzZtepYT4z+6qg4Bi+IeayMgELoxtQw6ctpsaKakLtxV9sln92XmFDxCbsdvEHonYSq+zM0u3qYyTpKsSWcC55I/SgZD+r9tFJspJomiZiV1LsUi8Eb0QdvKpENkZLdy/lCRw5puMP6VOXcLi7ofNMm7Kjs+lIkj3LRda3eJsbv1MHmKJb3Rm+Gn6HkdHVUtXNIzaM/IUU4oVqRrdDX8S0+SSTsUWsbKdwaDUpzaAVI/uZHilNIHIUWqQ0i4rN7QYRdGGxxZ55qtiGgU7z3VuACvWSNzI2Nc/HLWgF5vcQM5RYm9y5FbpBc93Mpj7Tjd4V20Cq429GD/SmTJDREDo8k1sQGodV0Nnr44hvf8AQAqwLOwX2iIbGskefIBUjGUis4f25CTuT3ss+maV2wR4vmUAdZtLZjvNPJJ5BF35EPfuS3PCvNnsvwn8z90bZ7J8N3X7qb3KxNelmY011J4DdnNWybKTdTeSFGRs3vcKlNA6l9U+xUMjdiH0hqvCeztuaD180frlo7rOQAQ2K/CZnF9fCeAKjI/lkHBaH+QHQzn/AAi/yM/DA/u1H5BuptH5M5rBpx+IKnGbrK0/XrT3muPEUQHDEWiM9CjJbk4p7xZTZg2XU39wR+rZR4W8wqpsL26uBRtme3TzUpmzTeliwbJKPA07iCoyMvw3KYsKytuoU71/JTOxqv8AcxfUWiXcq5CQ+yPFNjwfOfAAm/5M74ba70J7Rym4ADYlePIv920UT6jlOho4lA7A8g0V2Ndn6rhhqStS2u/+E2PtFIPAE/pE/MLgqOY0d8ys2uZUcwiZY2u7ksT9mNiO5OC0W9pA7M+Ou7+V2WidnyEhH6a8qJpcMXUqL9UWjPdYXCtWSc2uHMFLNldpBG9amUs48EzdmIQlufE7uxTO25x9U8IlXfDKTIRrSsI2qOCJ0kjqMaM+sk3AZs5Opa8cWqzAfqeB5leaslldhK0Y4awWOzPLAw1LZ523vzd5jc1M5B4lFgdXkrdnsEPJfabQ3FmmuYfZRDuMGkVvK2MgtuTBLtUXIj6qs/Bx0f8AUlDQQrxejMww7ksxGq05LE8aBuJB6XpD7LLojqN2bqpyNo1PcrCqYM6YGyH2Q5IhZpT7Ic6fRF0NsQ6NKMC0BYpfht5lT6vl9xvAo1JVVLdGaYTqUiNaDrFTvFzfkr5FLbYwbpQflIQV1E9ymWU0BRTcrsmDiPEORSHMA8bNxqgpSTFMAVmMDUhZYK3SQj5qnknerwO9NyoAhMmbXIp4H9KS5tdKsUiHtXE7Gh3mFDbQD4YyNrcU9Ci4l7FPFRNYP6E+Ro+G3quZTQxo5p2HiK1XDSnx2pwvDTvqVIirqQmwuN3mpwlYk9RhnafC1u4EfVc5w2JZwc8X16om2Ol+NyTIbitwQyuegCkxJws528kXoR1EJ2FjRk4Twk2Boc7GcXODGMaKue83NaNaqP7RsDGOycxfI5zGwhn+0lnfzE0oM2etM6v4YwO6UMLH4kkTxJG6mMMYAghw0ggkKjPgSYiJ/pA9IiMlHln+stkoHMxRnoABQ1rmRYeIpWztISI3Qn8L4bW8hzfxNkgjxmtIN1HXjSn/AOXiFkZe2bPHC+SRgoxpkaDeSK66CqUeypDWDKguDLUHuI70lqbRzgBcAc9FVwh2PfJQGWMjIxxfiYXFhjAGNFno2pAqb85SHqjct/bzIOeKzPEVMo5rQ5jHO7rCXeLony9u8WfIudU4zWF1BiNe7O1jqGtTm0Uz3rxuG7PaMa0RMZLizlhdixhzHvo0EtkJGIw0FQakYq2XdmgbSZqsxXObI4OY1zw9uhjz3WmgruzIuT009jQH/wCg1dQQvDRLkTJkwWNkxsQAknPU6tap4dw9aWTQwwDEymO4ubG0tFCK0aCLiak7ReudgI5HJ44r6T6RWhuyuUxd+iquWqw408UtaCNszS2mc5UNAodlEFKEeDLsvbeYGPGL5mvs5lo2MFxcJXNLqVo0BrbqrZn7fsY1hJMge3KDFp+GMZi9wJGaoIpnOY5syxLP2bmiEZinY1zIDASWEh1ZHPxr81MYU2jUptHZBpEIY5v+qMxHKsbICwuLsZoPdeHOJBuQDgnsenb2/hbIWGKU4rGyukYAWCNzMcPJvpSm3OmYI7awWo547TGMUPbjtGK9pNMzmEi+mbaseDBJY+ZzX0EkUUbc2dmSYWYx8JvrSlMyr9ncAOs8j3vewhzA3EjYWMLgamRzSSA7R+EAZyndoxfh4t3se9bhyCmYkDcV3+QwjS79pWAXjYuyo2J4mZeTpvnubR7Ts0MeeQSn9pRoid+5ZOMDcFI4IxMpeEpLY0Hdo3aIW8SUmTDjj7GPrVVidgXVOxLEzRUYLSIZwtL+UadaIYUl/IPlCWIwb3Ab2u+igxNHjad2MPolqafQtg32h7r3Dg1qQYhpoiDtUY3lwp1opdDW98TfmqeiVwAcRr6KGuGtMZZY/FO0cCmiCzD2xO4URe5bcV/QoH8o50QE58+KKbaq16vid3XuO+n1RNwIy90nKnmi5GKK1/gEWUDxEfLVGxtPG3i0hVmYYeNA4fyrMfaA6WAojIiUKnA2p0U4Eow6SmYV4goPWoN8Q6ITbGfArxH0V3MMD3iE7KnNi+SkWKQ6KDmUDcJOHcaW/NUKJMJTHxgcEXKwy2SHjBeuQjhTqj9Rg3SnoVmyzyG+RxSWucPEVLtwV06j9Rpy4AlFzmuHJVJLJIO80eXVFDbpG3PJTzhV5FDTbmTsgXVi87MzJRTNQ12CvkgZZ3nwO5FXTacU1aCD+XzKMYbmFxrvbVSb4nbJdxMeC5jdH1AR+o7R8L/sEMuF5nXvpsAAVJ1oJvc473FMldV8LuXJMFzNvheNuY+RVVwIvBG8UUNnOinX7o3W46WsPBBaxrUJoOpC6PYVLbQ34Y4O+4UGUe6OqAzuCWriNqgzDUEt0mxGRSuG4bUNUC6im5pYZjLkLRqRV3oExjK61DlzZOHBMD630VGd2Vy1SItgTnYupBUbAgakwMRdkRqR5YawmNlBuLUsh4mJyDdVExlkGsqwLM+8CM/O1Q+F7fC0cWoyM3JlJhG5FjHQUOLw6JjIyhGjYxtoG7giyu3olvhI0HkUs7ii9iLXLQlGvouc8f0pUbSbo3nhROFmk+FTaU7ol5CjKdaB06uxYNe7SzdnRyYEk/L1SDqQWrM8Sg605rzq6ozgaQHu14hR6M9t7HcqoTG5QejJyhGocUt9qreXc0L3kaCN7ClA19pT5aeaTmVGnfM57q3ApZY7UrUdlab5uisx4Lafa9Es2XihAyTG7YgdCdQW8MCfmJGtoz9U9nZ1hGaR26lEKEiJeKpRV7nmaH+lS121ekf2Yboc49EA7Lj3iOqeCZPnaDWbPPl4RAhbknZ8i6juhSXWJje9GedErS4LVelL9LMoN/tUTRqxeYV18MWjGbvAKEUF2ScNRBB5pZl4olem5EIa6AdzhXkSrBezTDTa05kvEjOgjzVJslinMpfjt3ivUIWsrcQeNFfjij0PcOBTsnGM5Nd4CqzMZVFHkotjdoDeVVOI74TT8rldbhIN7ppuzIxhiTW47yaJ2W5DqVNkZ+M8ezaPk+6Eyk3tHBo+i0H4Vk91p35/qkjC8o8LP2pYUi4zm1mvkqkN0tP7SuL2i7NvC0G4cfpYzgFPrNpvgxjvCMyXKW6+TLELvdruzqBX3SOa2HYKj8GUG45kl1gkBq18nEKfqQ41oSM9tpIue9vFGMIPHjrvAVp9mm0tJ20CrSh40Dkk2zWOFjW4WmNzmjcAERwlaPiDoqjHu92vyp4jkN0fSipSJlCPCBfa5je89FYs+E5m+LG2EJZwbMc+J1CW6yyt9m7oUYvcVoyVrI02Ydf4owdya3D7dMbwsZszhe1w4FNZICrUjCXhqfHY0n4eb7jjyCqSYTB9kPNEx7PEXjcGoxkNL5v2tQ8yVgp6J/JVyoPsm8f4XYlfCBuNFcE9nGh7t6n06z/DI4JYS+q9ov8A78lJzSNLh8yKO1OFzjzVnGsp8LxuqpMUHhdJxITw8EuqnlKL7Ex4Tl0Gqk2+XXfnQCxA9144kfRA7B8g0tpscEXZNqbeiJM0jvEedEJsrjeW86pZsrtfM081DoqXgjaHNPkg1Vl+mxcjwc83daBc7AztL2jgs95b77v7xSxKRc5yltDUZvR/BoeqTocTuCk4Hfr5/wAKm3CMg9oU5uF5ffbxCFYlxrLRoJ2CpRdiniqslkcO8HDdnVv13JpxShdhqTQGoduRxdbdITFYo9L39M3BXWYGaRmkdxVCXCsrsxxP2hKY9/vkbkkkaSVRrW3yavqD8xPGij1GzxFw3OWYYzpe7mUBsw1u5p2Rnae8vg1xgWM3SkfMPqq0uDmtvtDKbafRZxso1V4omREZwwcmnzSyQ1Cf3BkkHM53MqW2x9we4cVy5S8jZJNZhi2ye+Su9aPGhp3hcuSuX045ZEevJdGINzQhOEpXe0I3ABcuRcbpQvoV3SON73HiUAB1nmpXIk7Assh8VpfTvHmiy7jeVy5WhSSDEztfQKBKVy5MlpAPfsQELlyllo7G0JZkK5ckykg2PKZjrlyrYzklcjGUE7Fy5IkHGU46lcgsjKkIcvsC5ci4JEG07AjjdXQpXJXE1kWMUaggdLQ0oFC5UZDG1Onopcw3V6LlyokQ6Db0Snxbei5cpNYn/9k="/>
          <p:cNvSpPr>
            <a:spLocks noChangeAspect="1" noChangeArrowheads="1"/>
          </p:cNvSpPr>
          <p:nvPr/>
        </p:nvSpPr>
        <p:spPr bwMode="auto">
          <a:xfrm>
            <a:off x="63500" y="-912813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QSERQUEhITFBQUFRQUFBQYGBcXFxUUFBQVFBQUFRgYHCYeFxkkGRQUHy8gJCcpLCwsFR4xNTAqNSYrLCkBCQoKDgwOFw8PGiokHxwsLCwpKSosKiwpLCkpLCkpKSkpLCwsKSksKSksKSwsLCwsLCwsKSwsLCwpLCkpLCwsKf/AABEIAMUBAAMBIgACEQEDEQH/xAAaAAACAwEBAAAAAAAAAAAAAAACAwEEBQAG/8QAPhAAAQMBAgsECAYCAwEBAAAAAQACAxEEMQUSEyFBUWFxgZGhBjJCsRQVQ1JTgsHRImJykuHwFiMzovGTB//EABkBAAMBAQEAAAAAAAAAAAAAAAABAgMEBv/EAC4RAAIBAgUCBQMEAwAAAAAAAAABAgMREiExQVETkQQUQmGhIlKBMnGx8RUj8P/aAAwDAQACEQMRAD8A9x6ONQUmxM1I2y1RgroyPOucluVnYOYdCB2CmalcJSjIRfQc0WRUalTaRXODG+63kEs4L1UG7MrYnP5TxQvtlLx1zJZGqnW5KcmDn1qHHNuUkSjSTqq0FXPTBoIPHOmsmBuIRZFdap6kUWSyj2bTwp9V0kzz3rOTucFafUGt40rhHX3xvzIsLqJ5tIzpLQ3xWeUDYAfIpbrZZ6Ucxzf1Ru+y032Nx9oRuASvVetxO+v0KVnsaxq0938sovtEbnhzZWAgUoTQU4prrdJX8L43DerTsEMN4Hn5oDgCA+zbvu8knFldaj7s7LyUqIw47Cjsk0jiQ+IsGg1v2JB7OReEyM/S9yj1RK0f67TJud+LzRZkOVGSsnb8M03Rg3gHeAUiTBkTr4mcgFmGW1t1OG4Z0wYXlHeipwKeK2qEvDVPRJP8lo4Eh+E3qubgeL3AOCpy9o6DPH1os60do5XZm0Z+kVPNS6kUaw8N4qW/ybMuAmHQBw+yQezbdH1WI62zG+STySaSu+IeJP1WbqLg7IeFrrWoegd2bZpISz2cjF0gHEfdY4wXKfZOO8n7om4Fk+EN2MB9UYr7F9Ka1q/waxwSW920U+f+UbYZgKttGMNpBWT6tLe9A7e14KW+GMV/5mV0UB6gov7D6besr/hG16VaB4mu4BT6ynF8YPNYOQi9+Ti3P5pjbMzwm0Hc0j6oUmJ+Gp7pdjaOHHjvQkf3auHaAaYzzCyRZ3+Ftp41Q5B4OeKUjaKJ4pEeWoPW3c2v8iZpa9EMPxacYbwsV0db4Xjj90tuJWmK/dmKeKQvJ0X/AGMFul+IeZT24YmHjrwWLhTDVoBAYG5/yhaMOF3YoxmMJ3UULQ63TT1ii0cPzbOSkdo5dIbyVGS1gnukbsyXlG6Q7mFOJ8jXh6T1ii+/D79LWjcEIw+/RRUgI9TlIgiPjcOBKMUuSujSXpLhw8/U3kjHaN4va07/AP1UTY4/in9pUegs+KOSV5ch0aL1RontY73GdfuuHa1/w2niVmmwt0SDklOsoHjb1RinyT5Xw79Js/5Y/wCC3m77IXdqpTdG0cyshsB95QWH3ijHPka8H4f7Uavr60m5v/VQcJ2s3VHyfwsrEOhx5lMZNILpHfuKV5PUt+HprSK7GiZbabjJwaB9FDZLYDfLyBVdmErQ26Rx41T2YenF5B3t+yeW9zF0pLSMQjbrVpfJ+0BKJmcc5eTtVlnaN+lrSj9fVvB6Kvp5ElUjpBCoMDvOdzCT+Y0CvR4Oc2n4W/bks+ftC7w5uSoyYWkde9x4p4orQOnXnrZI9M3BmuTkAE4WBoGdz/3U8l5AWh23qoMkh0nnTzR1UtiX4Oo/WesdFEPEOLlAkhF+JzqvJOY7SQfmBQkH+lJ1XwLyC3mexNqg96Jd6VFrj5geZXjKFEIyjrS4D/HQXqZ651rgHiYNx+yS/CUIuk5VXmREuyP9qjqspeCitZM9F66b8Z3L+F3+QN+JzasDJblGQ3c0dSTK8nSN04fHvNPAoPXIv/DwNPosUQ7lIj2DmljkPytJbFt0Eehz/mA+iW6AaHdKJLXnZzTA4aX0+UnyTRpZrcFzaaShDKqwxjT7Zn7XjzCP0fU9hG+nmnYMdiuIlIh2JzrPTxR8HBJO8c0ZCxNkmE+6eSHE2LsY6+qwe1sUkps0Qko2SbFc12MQTiktrikGgoc20akBmbxj2KDFsK8dYXSZSzMgLIyJLcxuNjOaA0tFaE1caC6qvQ4dtEpgYzJNfIbQyQkFzcaAtBeyhFa1ObagSkekbEE1rQNY4Beaj7QzYwl/1GD0kWbJ58pXGxMfG/VnxdSr4LwlNCMb/U6E22SItz5SskpGMHHMKGn4aXCqLA5HrsgDp8kBgpcSvJR4SliiDYi3GfabWAC10r34sho1jBTNnzkkUzLrT2ltBigkAZGySIufIWOkaHhxaA4NONG3NWtDfsRYWNnr2MB8WfbmVhuDpD3BjbiD0XimWq05a1SMfFJiQQODKktOOxzmiNziMwJcfzZlq9l8ISzGTGcxzmFoxWtdFIwmtQ9hOsZiCa59SEDb2NiVuKaSR0O0Fh+yL/Vpjf8A/QfZWRbphmLn0912cf8AaqQ59Tna2uwAeSdkJSe5DbTGO7Z2Ha9znfZLkwg85gGN2MaB/KNx3f3egEuqvDMkzSKWpDLNK/Q878w6o3YMcB+IsHzgoXSE31O8qGhJJDbkF6I3b0KL0Fuhx6BQGHaiLToTwkYnyEzBoPtG05oxgtnxm8iq5adIKgNRawnifqLXq2P4zOqMYMjPtQdw+qqDepxk8iGp/cy6MEN+LGN7vsuOCGj20XM/ZUTLsQ5XZ1TukTgqfcW34Mb8VnP7pL7AB7RiW1zdObqm5GM+05NJSbTKtOOrKBYNi6iPF/udcGDUQp/B0XQLabUYpt5BQYRrcooNZSvYdkwyR+bkFwB1nooa1utynEGivHMi4rIHGO3okz2YPLHOBJjdjsNbnUIrtzEq4LK43AH5h90LrI7VTimCaMmbs/Z3gBzK0dI4ficKOlOM8gg1BqBuViDBUTMniMDckHNjpUUDwA7NpJpeVdFk/MBsNUYsB94c0r+wfSZYwFDlstk25SuNXPTGpTGxa4uNtosrDNkhshjtDYWE5cZRxc4hgkJxpMWtC6pzGhovWNsI0yYu+7oVldsMBNksUwbKHvaA9jGjO5zSDTPsqmRJxBtHZ+zuaAWZg57wQ94ONIavzg1odVyVL2Zszg0GM0aHNbR720a44xZUHu1JoLhUrasdljMbDJIQ8sYXtFPwuLQXN4Go4JrrJBomdyCLivH37GJN2fgeSTGDVmSNCQCwDFAIBoaC43igVKSeCwEf6pQ2SmPL+J4bi5mBxJJpnOZel9XV7krHb8xSJrNIBQgEG+hBqNRCLlqz0F2DDUUwrHKyQagc4vvF4u0hXMYauq8xhDsrC84wY6F9f+SP8BOvZ0S2enwZm4tsZfRwxZdwz5+tyFK5MoNHpydVP7vQrIwb2pbJIIHsME7qDJytxauNwDjmNdFy9MMETaQ0dVVrkY4x1ZSaOKPPpzK0MEv8UjW8LkLsGxC+Wp5Iswxwe9/2K+OBpCAzbVdFmsx+JtzqH2Kz+F8leBRmLHFPR9iiX7Qox1ZOCK5w8AbUluDHaDxoc6m7NE4cgF+0Lq7VZbgKT3mDimeoCO9Mwcymr8CdSC1ZRLtoQEhX/U7BfIDuXerYtJcOIolmNTgZ4eFzpFpDA0RukeeSH1E3Q4cXAeSTuCq0/ckYNeNI6pgwVKRmxHfMKqsMMSjxdFYZhd2kf9VSaMJKr7C34OlHs/qlGwye4r4wo/Q4UUPwg430KrImMqu6RRyBF7eqkR7CrDcIZ85AH5QPqrDLTEc9C/eSEkaSclsUxENLj0Rizt0PPEBXvSYfhDqpxrObxTgUzF1HwzMfZc9+7MhNjroWm6xQu7pfwBQuwZ7pedVWlFhqstzLNl2KPQTqVy02OTFNQ7MCa0QZM6a8ksjZTbzuVfQT/aIhg5x0DmFZEJ2qCwjQDwKeFB1XyVzgs7OCONhZoO6pCYJ/7nTW2zNoSwoHOT1Gw4SDfZN6onYX1R0/u5AbQDeByS3Yh0OG5MxcYt3aJnwtjEF0bHFpxmlwBLXUpUEjMaaUL8MyG78PVA9jdAfyCgM/KeJolnyWoU16RUlokde8pWTdtVsimkJTqJNI0U7ZJCW2cm8/VPZg7aR0Sn7Cqs9pxaVc7OaChRZIu8nozQNiIvNfmrzCB0brsY01VVYWkjSeKYySv/v8IyFaS1YWK4aSOJQOYTe4qzU7EYnI8XQJ2RGJlLJBQGt/tVbNq/NzAK5to/N5Ish4pFUs1U6qBGruW/TyS3TDTioshYmOGD4T3bRTefumMscje5PG7eQsrJBQ6JKwKL+5m8Mqe9Ax21pGdKfE34L+YWNUjS7qjY8+8eqYulwaRseqGTmEbMEuPgpve0LPDD7x5qfRht5oQO+zNYYJIGdwHEO8ilPwcdD2nmFn+jgXIXRHWeaZmoyv+o0WWCXwtrucmiKZt4kHFYofS8v4FNEzPiTj9p+qWKxbpyfHYvzSyUNcYVBGdJbbnAd6mi/UqxjhN9oeNhZVMjslnPtzyopxMtQglmvgcMJP98cguNqc695PkuZFZRfITxKaDZDpdzcquZvDsn2FOO1vRAZ6aR0VlsMJ/wCOct30I6pmJMBmEMo4Ap3FiX95FLKjTTh/CFzhrI4q6ZY/awvjP6c3MI22aB3dlaN9P/UCxpap/wAmS+Ya3c0Im2ErUNlhafxSRkbCQuGEoGd1pO4V6lTmX1IvRNlFsUrrmFG3BMpvFOBPknS4cce7GBv/AIVd2E5z46DZmR3Gupwl+49vZ559ozqod2Ym0Fh5jzCpSSPPeeTxQZRw8Tv3O+6P3DDV2kuxe/x2f3W8/wCFwwBMfCBvKrNtzxc+QfMUfpkpulf+5PIT627XYtt7OS6XtHMprezYHekPCgWY6aTTI7mlOBN7ieJR+PkWGq/Uvwjb9TwN7z+bkLsG2c3O5OWHkFIhCL+yH0ZbzZtepYT4z+6qg4Bi+IeayMgELoxtQw6ctpsaKakLtxV9sln92XmFDxCbsdvEHonYSq+zM0u3qYyTpKsSWcC55I/SgZD+r9tFJspJomiZiV1LsUi8Eb0QdvKpENkZLdy/lCRw5puMP6VOXcLi7ofNMm7Kjs+lIkj3LRda3eJsbv1MHmKJb3Rm+Gn6HkdHVUtXNIzaM/IUU4oVqRrdDX8S0+SSTsUWsbKdwaDUpzaAVI/uZHilNIHIUWqQ0i4rN7QYRdGGxxZ55qtiGgU7z3VuACvWSNzI2Nc/HLWgF5vcQM5RYm9y5FbpBc93Mpj7Tjd4V20Cq429GD/SmTJDREDo8k1sQGodV0Nnr44hvf8AQAqwLOwX2iIbGskefIBUjGUis4f25CTuT3ss+maV2wR4vmUAdZtLZjvNPJJ5BF35EPfuS3PCvNnsvwn8z90bZ7J8N3X7qb3KxNelmY011J4DdnNWybKTdTeSFGRs3vcKlNA6l9U+xUMjdiH0hqvCeztuaD180frlo7rOQAQ2K/CZnF9fCeAKjI/lkHBaH+QHQzn/AAi/yM/DA/u1H5BuptH5M5rBpx+IKnGbrK0/XrT3muPEUQHDEWiM9CjJbk4p7xZTZg2XU39wR+rZR4W8wqpsL26uBRtme3TzUpmzTeliwbJKPA07iCoyMvw3KYsKytuoU71/JTOxqv8AcxfUWiXcq5CQ+yPFNjwfOfAAm/5M74ba70J7Rym4ADYlePIv920UT6jlOho4lA7A8g0V2Ndn6rhhqStS2u/+E2PtFIPAE/pE/MLgqOY0d8ys2uZUcwiZY2u7ksT9mNiO5OC0W9pA7M+Ou7+V2WidnyEhH6a8qJpcMXUqL9UWjPdYXCtWSc2uHMFLNldpBG9amUs48EzdmIQlufE7uxTO25x9U8IlXfDKTIRrSsI2qOCJ0kjqMaM+sk3AZs5Opa8cWqzAfqeB5leaslldhK0Y4awWOzPLAw1LZ523vzd5jc1M5B4lFgdXkrdnsEPJfabQ3FmmuYfZRDuMGkVvK2MgtuTBLtUXIj6qs/Bx0f8AUlDQQrxejMww7ksxGq05LE8aBuJB6XpD7LLojqN2bqpyNo1PcrCqYM6YGyH2Q5IhZpT7Ic6fRF0NsQ6NKMC0BYpfht5lT6vl9xvAo1JVVLdGaYTqUiNaDrFTvFzfkr5FLbYwbpQflIQV1E9ymWU0BRTcrsmDiPEORSHMA8bNxqgpSTFMAVmMDUhZYK3SQj5qnknerwO9NyoAhMmbXIp4H9KS5tdKsUiHtXE7Gh3mFDbQD4YyNrcU9Ci4l7FPFRNYP6E+Ro+G3quZTQxo5p2HiK1XDSnx2pwvDTvqVIirqQmwuN3mpwlYk9RhnafC1u4EfVc5w2JZwc8X16om2Ol+NyTIbitwQyuegCkxJws528kXoR1EJ2FjRk4Twk2Boc7GcXODGMaKue83NaNaqP7RsDGOycxfI5zGwhn+0lnfzE0oM2etM6v4YwO6UMLH4kkTxJG6mMMYAghw0ggkKjPgSYiJ/pA9IiMlHln+stkoHMxRnoABQ1rmRYeIpWztISI3Qn8L4bW8hzfxNkgjxmtIN1HXjSn/AOXiFkZe2bPHC+SRgoxpkaDeSK66CqUeypDWDKguDLUHuI70lqbRzgBcAc9FVwh2PfJQGWMjIxxfiYXFhjAGNFno2pAqb85SHqjct/bzIOeKzPEVMo5rQ5jHO7rCXeLony9u8WfIudU4zWF1BiNe7O1jqGtTm0Uz3rxuG7PaMa0RMZLizlhdixhzHvo0EtkJGIw0FQakYq2XdmgbSZqsxXObI4OY1zw9uhjz3WmgruzIuT009jQH/wCg1dQQvDRLkTJkwWNkxsQAknPU6tap4dw9aWTQwwDEymO4ubG0tFCK0aCLiak7ReudgI5HJ44r6T6RWhuyuUxd+iquWqw408UtaCNszS2mc5UNAodlEFKEeDLsvbeYGPGL5mvs5lo2MFxcJXNLqVo0BrbqrZn7fsY1hJMge3KDFp+GMZi9wJGaoIpnOY5syxLP2bmiEZinY1zIDASWEh1ZHPxr81MYU2jUptHZBpEIY5v+qMxHKsbICwuLsZoPdeHOJBuQDgnsenb2/hbIWGKU4rGyukYAWCNzMcPJvpSm3OmYI7awWo547TGMUPbjtGK9pNMzmEi+mbaseDBJY+ZzX0EkUUbc2dmSYWYx8JvrSlMyr9ncAOs8j3vewhzA3EjYWMLgamRzSSA7R+EAZyndoxfh4t3se9bhyCmYkDcV3+QwjS79pWAXjYuyo2J4mZeTpvnubR7Ts0MeeQSn9pRoid+5ZOMDcFI4IxMpeEpLY0Hdo3aIW8SUmTDjj7GPrVVidgXVOxLEzRUYLSIZwtL+UadaIYUl/IPlCWIwb3Ab2u+igxNHjad2MPolqafQtg32h7r3Dg1qQYhpoiDtUY3lwp1opdDW98TfmqeiVwAcRr6KGuGtMZZY/FO0cCmiCzD2xO4URe5bcV/QoH8o50QE58+KKbaq16vid3XuO+n1RNwIy90nKnmi5GKK1/gEWUDxEfLVGxtPG3i0hVmYYeNA4fyrMfaA6WAojIiUKnA2p0U4Eow6SmYV4goPWoN8Q6ITbGfArxH0V3MMD3iE7KnNi+SkWKQ6KDmUDcJOHcaW/NUKJMJTHxgcEXKwy2SHjBeuQjhTqj9Rg3SnoVmyzyG+RxSWucPEVLtwV06j9Rpy4AlFzmuHJVJLJIO80eXVFDbpG3PJTzhV5FDTbmTsgXVi87MzJRTNQ12CvkgZZ3nwO5FXTacU1aCD+XzKMYbmFxrvbVSb4nbJdxMeC5jdH1AR+o7R8L/sEMuF5nXvpsAAVJ1oJvc473FMldV8LuXJMFzNvheNuY+RVVwIvBG8UUNnOinX7o3W46WsPBBaxrUJoOpC6PYVLbQ34Y4O+4UGUe6OqAzuCWriNqgzDUEt0mxGRSuG4bUNUC6im5pYZjLkLRqRV3oExjK61DlzZOHBMD630VGd2Vy1SItgTnYupBUbAgakwMRdkRqR5YawmNlBuLUsh4mJyDdVExlkGsqwLM+8CM/O1Q+F7fC0cWoyM3JlJhG5FjHQUOLw6JjIyhGjYxtoG7giyu3olvhI0HkUs7ii9iLXLQlGvouc8f0pUbSbo3nhROFmk+FTaU7ol5CjKdaB06uxYNe7SzdnRyYEk/L1SDqQWrM8Sg605rzq6ozgaQHu14hR6M9t7HcqoTG5QejJyhGocUt9qreXc0L3kaCN7ClA19pT5aeaTmVGnfM57q3ApZY7UrUdlab5uisx4Lafa9Es2XihAyTG7YgdCdQW8MCfmJGtoz9U9nZ1hGaR26lEKEiJeKpRV7nmaH+lS121ekf2Yboc49EA7Lj3iOqeCZPnaDWbPPl4RAhbknZ8i6juhSXWJje9GedErS4LVelL9LMoN/tUTRqxeYV18MWjGbvAKEUF2ScNRBB5pZl4olem5EIa6AdzhXkSrBezTDTa05kvEjOgjzVJslinMpfjt3ivUIWsrcQeNFfjij0PcOBTsnGM5Nd4CqzMZVFHkotjdoDeVVOI74TT8rldbhIN7ppuzIxhiTW47yaJ2W5DqVNkZ+M8ezaPk+6Eyk3tHBo+i0H4Vk91p35/qkjC8o8LP2pYUi4zm1mvkqkN0tP7SuL2i7NvC0G4cfpYzgFPrNpvgxjvCMyXKW6+TLELvdruzqBX3SOa2HYKj8GUG45kl1gkBq18nEKfqQ41oSM9tpIue9vFGMIPHjrvAVp9mm0tJ20CrSh40Dkk2zWOFjW4WmNzmjcAERwlaPiDoqjHu92vyp4jkN0fSipSJlCPCBfa5je89FYs+E5m+LG2EJZwbMc+J1CW6yyt9m7oUYvcVoyVrI02Ydf4owdya3D7dMbwsZszhe1w4FNZICrUjCXhqfHY0n4eb7jjyCqSYTB9kPNEx7PEXjcGoxkNL5v2tQ8yVgp6J/JVyoPsm8f4XYlfCBuNFcE9nGh7t6n06z/DI4JYS+q9ov8A78lJzSNLh8yKO1OFzjzVnGsp8LxuqpMUHhdJxITw8EuqnlKL7Ex4Tl0Gqk2+XXfnQCxA9144kfRA7B8g0tpscEXZNqbeiJM0jvEedEJsrjeW86pZsrtfM081DoqXgjaHNPkg1Vl+mxcjwc83daBc7AztL2jgs95b77v7xSxKRc5yltDUZvR/BoeqTocTuCk4Hfr5/wAKm3CMg9oU5uF5ffbxCFYlxrLRoJ2CpRdiniqslkcO8HDdnVv13JpxShdhqTQGoduRxdbdITFYo9L39M3BXWYGaRmkdxVCXCsrsxxP2hKY9/vkbkkkaSVRrW3yavqD8xPGij1GzxFw3OWYYzpe7mUBsw1u5p2Rnae8vg1xgWM3SkfMPqq0uDmtvtDKbafRZxso1V4omREZwwcmnzSyQ1Cf3BkkHM53MqW2x9we4cVy5S8jZJNZhi2ye+Su9aPGhp3hcuSuX045ZEevJdGINzQhOEpXe0I3ABcuRcbpQvoV3SON73HiUAB1nmpXIk7Assh8VpfTvHmiy7jeVy5WhSSDEztfQKBKVy5MlpAPfsQELlyllo7G0JZkK5ckykg2PKZjrlyrYzklcjGUE7Fy5IkHGU46lcgsjKkIcvsC5ci4JEG07AjjdXQpXJXE1kWMUaggdLQ0oFC5UZDG1Onopcw3V6LlyokQ6Db0Snxbei5cpNYn/9k="/>
          <p:cNvSpPr>
            <a:spLocks noChangeAspect="1" noChangeArrowheads="1"/>
          </p:cNvSpPr>
          <p:nvPr/>
        </p:nvSpPr>
        <p:spPr bwMode="auto">
          <a:xfrm>
            <a:off x="215900" y="-760413"/>
            <a:ext cx="24384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6" name="Picture 6" descr="http://www.jeremyswan.com/anatomy/203/lab_03_tissues/dense-regular-400x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524000"/>
            <a:ext cx="3149600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8" descr="http://t3.gstatic.com/images?q=tbn:ANd9GcSrk9U8ocjMnS5hWRxqc10eLA9Ld3r512m4sDxlQn_KGbC76qoY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2" y="4419600"/>
            <a:ext cx="3171248" cy="205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291" y="2819400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600200"/>
            <a:ext cx="3990974" cy="472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1. Cartilage</a:t>
            </a:r>
          </a:p>
          <a:p>
            <a:endParaRPr lang="en-US" sz="3200" dirty="0" smtClean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2. Bone</a:t>
            </a:r>
          </a:p>
          <a:p>
            <a:endParaRPr lang="en-US" sz="3200" dirty="0">
              <a:solidFill>
                <a:srgbClr val="00B0F0"/>
              </a:solidFill>
            </a:endParaRPr>
          </a:p>
          <a:p>
            <a:r>
              <a:rPr lang="en-US" sz="3200" dirty="0" smtClean="0">
                <a:solidFill>
                  <a:srgbClr val="00B0F0"/>
                </a:solidFill>
              </a:rPr>
              <a:t>3. Blood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8334374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Specialized Connective Tissue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21506" name="Picture 2" descr="http://t2.gstatic.com/images?q=tbn:ANd9GcSCAZApIATtJh6vtpPNa79wEcyA7Qzy6REwWGRcUcEJHOve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90800"/>
            <a:ext cx="6096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41896"/>
                </a:solidFill>
              </a:rPr>
              <a:t>Connective tissue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1028" name="Picture 4" descr="https://encrypted-tbn1.gstatic.com/images?q=tbn:ANd9GcSz_2_wShMYntmTd0VpUvVJmmXZHHhieOTp2RsTG2VC5yJtLOXt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954451"/>
            <a:ext cx="3886200" cy="39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2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81000" y="1295400"/>
            <a:ext cx="4981574" cy="47244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Function: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Support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Protection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Framework</a:t>
            </a:r>
          </a:p>
          <a:p>
            <a:endParaRPr lang="en-US" sz="2800" dirty="0" smtClean="0"/>
          </a:p>
          <a:p>
            <a:r>
              <a:rPr lang="en-US" sz="2800" b="1" dirty="0" smtClean="0">
                <a:solidFill>
                  <a:srgbClr val="00B0F0"/>
                </a:solidFill>
              </a:rPr>
              <a:t>Locations: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Nose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Ends of bones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Rings in respiratory passages (ex: trachea)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Hyaline Cartilage</a:t>
            </a:r>
            <a:endParaRPr lang="en-US" b="1" dirty="0">
              <a:solidFill>
                <a:srgbClr val="F41896"/>
              </a:solidFill>
            </a:endParaRPr>
          </a:p>
        </p:txBody>
      </p:sp>
      <p:sp>
        <p:nvSpPr>
          <p:cNvPr id="4" name="AutoShape 2" descr="data:image/jpeg;base64,/9j/4AAQSkZJRgABAQAAAQABAAD/2wCEAAkGBhMSERUTExMWFRUWGBwaGRgYFxgaFxgbGB0YGhgYGB4dHSYeGBokHBwcHy8hIycpLCwsGB4xNTAqNSYrLCkBCQoKDgwOGg8PGiwkHyQsLCwsLCwpLCwpLCwsLCwpLCwsLCksLCwsKSksLCwsKSwsKSwsLCwsKSksLCwsLCwsLP/AABEIAMIBAwMBIgACEQEDEQH/xAAbAAACAwEBAQAAAAAAAAAAAAADBAACBQEGB//EAEYQAAIBAwIEBAMGBAQBCgcAAAECEQADIRIxBEFRYQUicYETkaEGMrHB0fAjQlLhFDNy8WIVFkNTc4KSk8LiBySUorLS0//EABkBAAMBAQEAAAAAAAAAAAAAAAABAgMEBf/EACkRAAICAQQBBAMAAgMAAAAAAAABAhEhAxIxQQQiMlFhE3GRsdFSgaH/2gAMAwEAAhEDEQA/APsF1VAJaAOprI4nxsaglsRO7nl6DvWXxvE3TfsaRcv6/i6k/hKw0C2RGt1WPOZgzkVkcN9q5sg3LKC4FVnl9CAOba2mDBWC6mZljMGy+YqUENOEH6snoLRZ2LMZH3lme4k/pT9nw44Yk6h90TAXvHM+teT8H+2DXLg+HbFwXCptq1xUChrLXjqYI8sNDL0kjaCa3fA/tgnFX2sraYD4YcMxyQVtsNSxgEXBpILTpO2JLwVqa3/EPc+zKNet35K3bc6SpOAd1ImCN/nQvFeFSTd1sWRY1SWcD+YKqmBO2BPyrNuf/EC3ptEogFx1BAvrqVWNsGfJi4vxF12yRH9RrK4H7UlbqsbVu2HFq5Gv4jC3c/wzHUSggxdMFcCG3gGj9kR1ZXbNz7McU99Xe38RfNjWMRsI1TOB13r1Fq0RuBq69f0ryXC//ENXCRaSTcW2R8YRL3LaD4Pkm8wFwOywhA9RTXhn21N/hrl9eHcFcKo1OWZgCikKuoETDAAxBgtQ/ojUm5u6PTW7nI/P9elEIr5yn23vm1bfUmpltqym2VOl7Je5xcEhhbRwRtohT5sgjY+z32zN28OGZQ7a7gF9WUWnRNYWIwLzBA/whuhNwGPLSSZjKHaPWaZEEVQcKoMifnVypneraqMkptcFPhDpQbnCpOVGcnv61Z+NtggF1BYwBIknoOtIX/tLw4E6yQJOoKdI07ks0LHeaH9GunDUbwmaVqwoEAADtQblgYZiAttixmI7Ez0msi54+9y2rWFI1sQpYSYA+8qjyntlhz7Vl3bLnzXTJMQ1xPizMnyWxCA4BGrbko5ujp0/Gm8t/wCzf4fjeHclUHxIGSoOkDuYAq17x20p06kBAnSWkwMbDE9pmsS7xDMmiWCkDUJEs3QhAqqIAOBGCINUtWoiBEZEE4JESARIbO4zmlwdUfD3ZkzQPjpualQmSvlbSSszBkeUTGQCc1lcVxdwBvi35hogW9IAEyp0ksxO2+OVHuiZMTMTIwYjMEzOBvzoB8VOoqAWPWBz7mml2dMdGEOEW4dFIHw1VZOW0wSykTAI8p5NzIpiPIEL+UYUKDsckScxsI6etHseFu3v02Hf1Jnai3rFqyYcyT/KslsbT3zzM9qLBzisd/QoCATAAMQPKCYYSBnfPzigPwaFYKknB8zTJ/7uKeS8imfhOAc7795xmmLHi/CTDN8M9HJA/AUbiZ6u3NMQ4bwwCNIONhJA+Q/OtK34MxGQFxFalji7RHke2R2Zf1qXfELS/euIPcUt32cUvK1HiMRO34IAckR857Uxa8MQDOT8qXv+OWyCqS5I3XAH5z7UBvGH2AVe0yfxxSCvI1F8GmOAT+miHSg5KKwX464f5z8z9aXeTuxP76VQLw5y90jV4rxtRhBqPXlWdf8AEHuwNWkfIe3X1NKG6o3M+g/Oai8SOS/p70UdkPG04cIG9uyCQ13PONUVKv8AAnML8x+tSqwafjfyeiv+Fg+a05tNMyMjpldqrY4HS7uVUs+kO2fMEkKACSEAkmAIlidyTWgRHvWdxniTIyroB1MBgknPQRvWdHhrdPA5pH9P0zQzxKCPMBMQDgneB85xSHGWrr3dAY6NQOFGIOc0v47xC2ykSzyQNtOCGhuZb070+C4ePbSvk17twaZGk9JOJP4k7RzmqfGJIGnS0jocflWH4Tcu3b3xLlwraQGFRAAw2hiZiM7RO04pfj7l6/EnRbDnyW3KhwJj4jCCykZgEQeoxSa+TePjXLab/FeG2XuqzortbysEyCsEBlBhoIDAEGCJEHNL8T9orQlQjsQTygTOcnnPbnXnW4VFTIAAkgASesqAZ3gDmc0ThmN0FiCOoO++DjAntJ600rR0x8KEX6maL+P3SPKtu3g+YyzACP5RzJ232kxFLDxS9P8AmEZ/lQbgAAAdPUTymp/gD0yRsBP+9MDwu4RMGMHGN+REe9Ujf8ehDpAz4te0KdZljBGkrp6SAxP4feFLs7PPxLrRO0MT07BTuIMnvmK1l8LbkhGRsYkcx1ialzwsIuq4QFAEkn29SelS10QpaMeKMc2lmQLjERGpyBIkSQsSeWa7bsTuBGpTBRSZ5Hzy23ecitG3wr3QTbXSOTMI1f2zy+taPCeEeX+IRM8sA4xTWHgep5GnDDMBeBZpLLJnDvHuY3nnOc0Y8Ppn7pJEYGy85PXp/vWtevXtWhdCRjyjWR8xz3ovB8AgUlyWZjLFm1HHLoB2GBQ+SH5G2NtGJwiNcUkyuYgdKdseEEmD057+ud62LT21+6VFducQg8xInr2oOWXmajxFGcfs+pnUYn+kZPqaa4bwq1ayqDV1Ilvalb32hXOhGbuYVfXOY+VLsL96fMqrGRMD0gGW9zSsTWvNXN0hm9xl28SlghBs145C9VSMM/oYHUHFG4DwK1Z8wXU53d8uffZR2Ee5zWXe4m7agDi7OP5fh6iB0GiYFBueMXjte9xbRT9ZP4U6HHR1JYg8Hp7t1VEsQB3j6TSHE+NKfKvmnr93615wjOomSd2bJP6/MUTSxHlWSdiwx7LgH1JNCOiHhKOZOxy7bsMZc2x/otgn5xFCiyPuA+4X8qWuK1tCWJIJjac9BpBj8K7ww1ECWjrBIEdTMCm4vk6oxUeWGNwe3aqXL3JE9yP3NHW3GzT3qEHr8zindGmGAshv5o/fpRdA5gnttNd0b9v2KsX60uyWxJkhtSSO2IFMa2MZKjfGx69qHxvA/EAEssT92Jz1BwavathQqiYHXcnmTH5VVkck1dvoKlMJeAEflUqAsdXxSL90sgt2Uthiz3B8QltMEWt1tiSNTEZEARSNz7WKvm+GTLEKYOonEQDHLJOBSQ4JEJbRkzLRLkmJ1OfMymJgk59qp/hXZsr5TMSZ6HI6zmhZ5MY+LBZkXu+KcReHmIRZMIokkRB1yIB6dO+9c+PAYkLJWG1SUaDIkau/XrTVnwljiGP4U0n2fY4IAHtNI1ctHTVYMW/4lcvudDlEA+6BCnftJ3xOKdHBs0DfyiNIOBv6/wC9a/AfZ23bnLMTvNaVu0F2AGI9qcmjjfmQh7DGtfZ4OpDSMgzvPf15Vp2vDbagADYRVYa2W/mtzIE+ZJ+8o6rzHuOlM27gIBGxEj0NK3wcWrraknd4IqRsI9K6a7SvH+JJaHmMscKi5djyCrvJ+XekYZk8BOJ4lbaM7kKqjJP7yZwAMk1npwDX3W7fXSi5t2TuD/1l7kX6KML1MmhrdJYXOIKjSZS0pBVD/U7HD3PTC8pOaHxP2hydPLp+JJzFB16ehqP2rPyb4HKl+K49Lf3jnpz/ALV5G74+zDSt6SxMKk3GM5+6pGAOpqqeHoVm58Rid0dh3gMqQgH/AAmfSqr5NoeDn1s2U8aF1Q2VVhIUggkTAYgTjEid5FdbxJQMLPcwo78yfwrPY46ADAA6CB7D8qU4fgoLknUbi6SXOCsydK7wY3iIFOKO16EVih8+Km4CUeVGP4cED3il2BJwJPzPqTyq1nh1AgQB0C6V/HPyofHcD8QKuplUT5VMBieZjMjrRWTWlFelHeF4cqzOTLHE6tRHYCTH0qnFJ/QoJ5l//Sqx9SaZ4ThFRdKAKOgAHv699zzmr3bZ0nTEwYnbVB06u00NJsWOxKxZYA6ivsgEem5oacQguizL65iCDgwDnEbGcTHOKL4Xw90Am85YkggYOmN8gRJ6DHrWg1ycFj6E/lNVSvIb30BXGRg9f3tUvXdAl2MnkBqP/eJ2ogAPzH9qnE3AP5C56TpXPMxmhIU5MHZuBlkHbkwCtHaMGrNbE7VdH1KRoVMjYDYZ33NddhTfwTBt8lNVBvgMAG5Gf7GkOIvtcfQp0rOnBgmIk+g25c6H4bwyXOLu2G1poRW1gkqZjAODIJ32pKPZcpxjyay3OnQfICBXDc9qVa01pzbZtYiVfqOh7/jUHxWyiSsdQGPpNKndFJx27uho3p5//aarPaKRTjdQ3MjcGQR6irrf1T069T+lNQfYKS6Gv8So33rlVTxEAAFRiu0bDLeenueGqxnafvAc/flRbXCIuwHvmso/aN1J+Jwxt5gTcWW7gRsOtDH2paP8gk/9oI7cp27VNPs816XkSWODeNSK8/8A87CAWPDtA5hyR89H+1U/52u2E4cz1LgAHO+pVH1mpoyfi6vwejqRXnX+0t07JZXlBd7h7E6FCL7vSV9L1/LszJnB/h2snaCVV+2Lh706wOHhzb9WEej4rxGyJRrqAnEagSOeQMisk/aBgsIFIAwzc5GP5gRmMHvSL8CiDT8QLBGEWZ/AL0wo9qreFknUOGtFgIDMC22ZhiRM86VHfp+NFKq3f+IbPinEODnSOqKBjMQxJg4/2pJAUPlgTuwy5nvymiXuJd/vMTVdPt6Y+u/1p0dkNKMFwkDKZyQPXJxvv+QoVvh7WkyFcPuGnIPKJH1ow4RdYcoGbEk4wNh1PzHpV7PDkGdb+kgKJ5QoAgcqqkVdiLeM2bbfBQ+bI+FYtlmkDIK21iQP6jS/G+IOr3PPatfCVDpvSXbWJGzgW8+QQGlwRW8EycZO56+vX3qrcMhIJRSwmCVUkTgwYxPOKHRnnrB55PtWBbBuWyHCB7g1JATRbfUDPmJ+IItiWJkCYBNU+16upYWzqYnTLoAf83LMY0f5TGDvKdTp9De4K26hSow4dSFSQyjSuGUgwCQMYqw4G3pCaEKgRBVSN5zjJnPrsKEQ3qWeZ8N+1TFFe4khgI06VjT8IXGEtLea4oCZY5PIamz9rkEfwz5sW/Pb87FtNu3AM23YhoDAQEM7EDbHCpAGhcGR5Rg9RjBjnQeK8DW4UuKoBVi4jHnKlNbAYY6SRJ2mirFcl2Zn2f8AtYOIKobbKxtK5IBKSUtuygx0uCOZg9iz/wDzgtf03/8A6Xiv/wCVP2eGCqCURXACkqBkLsJA27cs1Umk8FQuSMni/tEo06bd15OV+HdS5GIKK6LrUE+Yg+Ueoo3gfh9/W7XT5SI0sZIYGS4gwmAQAIxk8q0bdwqZA/Qg7g9aJxfESulRpDbtJPsOknFVFojU3p0KvdDM7L9zUQDBJaMEhRyLTV7dz6UA2mDZCwAIIPPYiIwsRGTzqwbfuaHk0ig3E3NgOc/hihK8aj0EY61xziqlxEfOhMe2uAaAKcjmT/4txjvTVnjQFZRzM5APsZyR271mWuKKsXi2dJAIYGM4yRGnffNaT/DucJ/iETSQ8Qra1MEKSCBLDPPpWmLOPUtP1diTWySzHuPc7+uP0ovD8eUthokDkCATG4zgH2rtudO3OqLgaWXUAZEEgg9iKl1eTpSuNCPxTcuBymhnL60kHTpAIMjB3AxTAMZP9v8AaipZAMhY9aX4/gndQLRto4YSznGnnArTkz4CIZEiY/0mpWyniagAG8ZAAOlYXA5DMCpWd/RjcvgX4bwLiLvmYjhwebAPfPqPur1zPpWpZ+y9kABmu3DzY3GUn2TSB7CgXvtKxxbtj1aT8hifmKybviV28CxdmQGJWEtnqRp+8J/qJJjArL9FbPJny9qNDxTgbSeSype9yD3rnwrY5veaTpH/AAjzNsOZC9vgrKA/F4g3W6WkVR3AnUfctWTw90scqFtif5lZieRgeRR11GfWnVsmJ0tHUgx+ApV2dEdJ9zYZuKE+RWUDq4J+ceX2oAfJg5PSS3uSS/1oF2zc1roKqojUzrrcnmFBOhFjGxPenbo1HBdQDOkMQvyG/vVUq5NU/r+g0s0VbNXmol0UjTcyumKIoFBVnLZIK5EHJI5EYAXNde6AYkfOqaoztyCqTqIIiDjO45flVVec7AGP71QXvfbari5POixKLRctFAu34IHPvsOVS5fAEn/c8gOpJoEkkF1KzjECekEiJ3wd8bUJWKUtqFuP8cSxp+I48zBAApJ1H8hOTtWkl7Mc/wBDHPY9jQRwXDqda/GduQdQNJ6qREY7nFBe+SYAyfp2zmrcFRENTcaaGrI8DePlStm9I6nt+dES5q575E852I7d6g0lFdnbrwCTJgTvvWLx4JlWZfiFWKhydAYAwpUHYEbHNbVwYIPORVv8eUUlVTUd20jUcbnqY51UXZGo3BYRl+GcBeWyr3hbt3GglE1eYEklWkkFlWDK+kmny9J3rrFgWJLEgEkzg7AdPnReGXUTIJEAehHMd8kf7ZbiRpzaXqDiN6zeM4wqdKmWOZOy9NR5YzTir94dCfeKDw/Ch3ZDBJaR3BgZ60l9mkmorchPh+He4YS5cLnK60QI+JMAeZeZGoyQKO/EPpIKw6nIGZnH7NO+IeCLq4e8eIWylpizh3I1kiVAWd8bbkHblSr+bVdPlLNIBEGDOmVnyzMxOJ3rRUzBa1vDwLX+EW8pVkMMIbO6zsY3yJzT/CcOqWVs2wEtKfuCcmSTJPUxPpQl4glkIwMkwcMI/l60f4ogknSNyTgAdTUM12KfJ0+UnB5bbc59/ah64En9zQ14xTzMdf7dKvdtyIP770NWaJbUcbiII50yFBAxWWbqqcZ/P9a1ramI5iJ9YBIoaozcvkH8QDEbVKjIZMED1qVG37HaKfBUjKqZ31fEM+stHtEUW4gcDUdQxiBpAGPKoAWB6VBLcwT3/GKuF5TTyaumKpxA+JpFrygnzm6wbGJGkgKe0e9U4u8toPe/iGImXLEk4AGrJPqcDNOaO1d/hlfPqMNq8sZ8ukq0+n72puSeDFrbnkT4Di2uW1cqULEiD2O46gjIPY02TQjedmEgKM+UD7o/9XrVhcxUtdFRbfJx2kwRPQciMZJ7fua6F+9DKdP3gP5fqDPParWrYJYTusAzjeY7cvlSnA+Gpw7XGa4LjXHJlV82gx5cbdzMVSIcs4C8TcKyCNokSc7mJ3ggE9+1LeNtcHDobFprtwOpYIsgAjzSoOoiDiJg9aZ4lyzMWA1MZx7hR7CRVeKMJrZQIUCZ5DA9fxqlGhTlLFDPCeHstv8Aigqx8wBP3QQJGec7jlQeZ9Y/DO31qvA3EYSCGHZp9JHIxRrt5AN4qJRHpakt2QN4bHfSwb5SD9CT7UW7kEkzMQOQ79zneuagdjIqpT98poUjacLdlHuxiJ/PrFVe2I1KTPI/Qg9DNLeIcDfuAfAurbOdepdRYTIVfMAMYM7zTqWsnEA5jvsf32q7MorIvxb/AA7nDo1tjbc/eEBQx/mPJtOcbySeVal+0UJQkH+ZSCc4zpHJYyY5x1q3D+IqLHwb6K4kyGQFSCxKiMgmIpW+B5mVQkghQBETv+A3pLkyUpSlTRT/ABE5kQdiQT7CN/TfrVWWQTII5lQRE9j15UueBuPeW4t6LQQA28sZAAIIjnvOKYAKAkwCceYxic43J6Yq6K/Ivk6SCV8oGkyckz3q9i4tsRDEkk/eAHMiPn3qBZCkbEfScfSgXbGZOfn+VQrsuUE1aD2m+v51a6pUhlmQZ359px0qllIx2owOKTeTTbujQtxIVyLlxWfSZ0tpBLRAgCVUSeWcVXgLttruriFGkEgKyM2lsEwvLaJhiewopR2/y0YiYmVAJG8atwIyRjvQrRkgnMiJnVI6AgmqcrWDlWisqw3EXQ1wsiwpCxOCWWQWA/k5LHOCTQb9r+G7zAS4iA8lLQGf1khR0nlvTps4qtq8ULQupX+8uNyIMBsGRyPSpvNmzi4wpGBwtu5b4ZEut8a58e4iMAfOTCBBOSJZpPUD1rUvWCpKkiRgnUMtzAiZg96lvgne5/DUWzbSLSAKTbBBGsBTp1sSSSJC6hvFJeF+CW+EQKI1Eg6AxaDkmWzJJ5cyavkzjJp0HscIquHgkjI6A/nWgH0qJOcknuc4qqWYUTvz981RwSIIx2qb+TaUbOf4tTkDfsKlWFjoKlBltQ9x1zU6gHO2I54EdprM4d7+hviWyrq5WCoKPHQdD1o/GGCEPDm6rHSxmNJxz/e1FF25YfSWN1AJT4rSyx/xD7y5jzCcb0iMrCLcaoR2UbQCOcap8veCKRa+B+/pXOJuM0tJljAO3mOBpnp7wKzeI8QNm6loWiyAHU68jHm3+f1oUbOhPbGnyaovSN5FcZgu/wC+X9v9ql7hWtOEYYadDTqU88Hlvt3pHjNTlVHMiZPLSD88tFNRzkN622g6ccp25UxYZTMzPPke3aPSuXPs0yqSp1tIBhNPm2hSd+80HhgRHoD6hudNpVgiM1MLxIMzGJWesAyYyOU86txK8MwE3Cp5qysCQT0PPuKlzilB0k56DJq1jjRsGMHlkfv8aVsc4N+1g04e1ZRvg2ysmf6QSSIwcmPrFZ9w3BLR8+c1qXXMYj2O/r3pDidRgfdE5J5cqqwhDbyG4ZpURzE/Oi/Eg5/e9CXjbBBUxcSCpAUjXiGMmIQiQGnPLrSnhtjhrNk2rTnLFgpOoLrLYQ76ZAEZ6zS2IPz0zYtcI7CVU+sgfian3TDAqeYIzHXuJ5jFY3i951Q3FW5cKqhCJkknDADkAck8pp5LVxLIdy6lV1NbMMq4GuNzicgb5ydqbjQfkzlBb191uINGq2ZFwnBXGCBvvH1oty4NJMRHmyZ+sZHKrJyIO4jBxgiD+MdjVrHA3LgJVZHU4HoCR5vaR3qHJIJJLlmT4pxL2rPxPhO4kE6CAUXJJjYnT3mTtzqMLajUCWOmQDqBMiQW1Z5/uKeveHlMPIBMAiDBOwBJgHpBGT1rqeGpMgueZ1RHfAA6Vo5IzikWt/w0URJCjHbp75rkwWXJA2PUQCDseR6Hak38W4VrptA3muDBIB0riTOdI+VO4OhwZGFPLIkqw7FSB7VDwWpPgKeGYCSCPaPoc/OqWW57/nE4pni3Plx1+uPel7AyAcA1LyXpye12ZfG8BbuC0Dc+FesOSj69AdSf5WI0howymD860rtxisMyEk4CuHbPMx5VXnzOBVLXg/E6/MEu2iT5k1BxvpmTnpVxY0Myf09x9YJANCdGUVGTwwqN5c11lqqgkGrJz6frUm5V7AYZH3duo9DVVshMwJE5mSP0ooEGusxIggdzJz6jrTsmsifiPiItKGIJB5CJ7nPSi2WBCsDhxIx6frXGtWyoW6jOATAABHqZxR7Us2phECFWZ0judifTGBTdUFuzot1KKTUpCsGeNIBhQOe5ieuIPtNZ1xiSSTk5JIn0MbdYXYb+rN7Ix6/nXLSY3jvMch7cqqOWLUrTVoQe4VIP3oZSZ3ic57E5A5Ve7YBLEMRqy2pQQD0lYke05zNX45QOQAyTyGOg67etH4Xw83iTLLpMGFB3AI3jafX1rR12Ybmluss14sqW8FLZlTBEAfy5JLR/VgdsUtd4SSOWcneN8ke8ds0y/CKguFdZKDzagAB5gFiDktMgdKOsAkfvnWd1wXp5TRleIDintlUvCy0gAsSRAySNMz23ii3FNu2wBJ0W1RGIEscDURyGpiY7VoAD97n3ofEWtSsOo/AyPqKLLjGnYnYREBXmJmcljMknqe9ZzcUDcNvSQFUE3DhDqnEmBgZkHnEVpLa1MCQTtj+UkDMmMjqAYxnnS953YOVKhoMM4Bgj7uNlH79dEFroMl8FoB9D1jlU4iApYzpWNUfegmCR3Ez6A0h4StzTb+IS9zUouty1OrEekYEDlW1wlosvrv8Apnes3yauXodmdxd3gbBQcQTrbKrpVgIOmZyRnEmKZc2gB/DNoEgAl5jeJVR+Z70DjPAxJIG24M4joDML9KDZ8KOoSABO8/uK1xXJy7F8hOKOq2GidpGeRznkR+BNS5xpuCBLSAPNB8uYGBJxmR9K0LVhVEFj6BScHrAjbnNW4e+GVWBJUnSC2+MDrHp2qGUiaIVQeQz686HxHDLeQoeIeyxEDJKzgarTT5JjIEkScc6Ycb+/+9Be0O0d8j5fr1rPHJrOG5Ir4b4cOFsXbV28L7XE0rb1ayd4bYFUWRvt12rvIgmTAH+qd/fnV7CADEATywP9q669o7kSMZBj1osmGnsu+zPtsAxACiNzGcbT7U6bnkYGfvBomQIwY5gzHY+1CewdWFAz5sgr6gY0+8+hoPi3HDh7QJ0wzgEs+lRKwMkbCPcseeKu0Da5NCSd+Qig3zA1ATjakuE8Uu3VLW7aMJgxd2OPKwKgqYIwYwR1ox4jiD/0C/8Am/8AtrOy1NAvEeG4gXVFqyt62QpDfEVTJnUCCwIA3BEzPrWnxNhUbShwBkd/yrMuXryCTaVRIH+cQJchVBAHNiB70ZHvgYsJH/aj/wDWnZnHDt/4G3cAAzPIetZvD8ddfivgraYophn0tCk5LSQFI2xMxVxxN59Siyh0nS38XYwrR93B0sp9xV08S4xpUBCEMNFwagYDAE6fKdJB25g0JouUvj/BoWTvMTJGDOxI/KucRxaLhiJzjmfTrSaXuIAxYX/zf/bQ7HFH4wW7ZAYgsGDBziNvLjfrS/YbhjgeIN4BwjKpmC2CRjO1NxjsO/41GuFthpHOTLH8gPrV+UUsDbZbTUpcoDvj02qU6J2sEg5dRQeIuFVI2naRI3+QxRrLwyTsXj5yJoVizcdrig/ckMNyWH8oEZJGferii9RpYYFLBaNT6yJOYzGQIAEwYxiaV4/w2/eZlTjLdm27S7aitwQAPMpAOobABoOOQoPDcYLmrQWXS7IwYKSCsTKjzRkZGe2K1OGYNOoeYYPvgfmKpt9mcoX7WH4nQFS1bJYAh7lx93YLE9idyRAwBVFvAjBB95qjtotG+bbXB/JbUgagP5nmSRzAAOBNMeG8Z/ibai5b+GzzpWTIiTGdiQJBFT99EpqCpZ+zPu3jM5zsBT1q7Izvz9aTuWSjwdwYnrP6ipwXGLc+JBzbYBuxgmPlTqzWxplBkECOYYAqwM7yIPpXbThU0LbtgGZlQ2/+qTHbIFDDMW2MAgEiYIP6Ve8wEnlv8qVh+NS5OFNgAqquyqAACdzAxTHCsACJjVEHM9x/ejWfDWIlnVWidONgY5mT0kCJxSDXlEAsgJJhWMTGNQ5D3NL7JbhJbUxm7auDoCciQGKjPm2JJO4Ue/Sg3OH0KBDaYAkxMxg9D+tTgmRGMpkdAAZxhuZ6RsN6uhZgS53AUKCIENJfGAYgASaZglKLooqmNgy7baY7Yx/vVwh+6EFtQZ0gR/vP7mo1td4E7bbjoYifeaiY2H7/AH1pOXRooO7LXWiSOo/SheKFrK2mRVYsxBZhqg7qoEYDZ26cqs7b4nsOfag+GPxFxsW71hInWzGOw0mJPoCBSi8j1rpZHuItfcJXSzASo5SssD6EfWo0lYgesUO00mSSxPMmfl670ek2UlhWc1cgCSeQGaxPtLw7slvSCNN5HkL8SNBLAlQciQJyN95itkPEgcx+tK2bVxWk3GboDAUTzgfh9afRLi+EeTucGbjPcuu7s06B8C4UQFrTFAGck220MpAIlbjAQMUPiPBi1s2w9wKwOr/5e4c6L1sBPP5bYFzCmSAgE9PbRsOn1/TNXtvj8P31pBsPH3/C7ZcFQ6oLquqHhnIthXtXItQwCMxRgTBw+2DLHFWwb7X1NwMTbYA8PcI1W4gN5gSsAiF0gaid51eqmuO8cxO8HYxypJi2HgOE8NtozW2cl2SIFi4tx/4SW9LRc1G15dekRk7kTN28FEqVdhDI8/4Rg0qlhDBVhAItEEDlcIzXtbXhXDJdN9LVw3TJ89z+GrH+aAfMRyx8qG63NKi2urHMgCF9d5qms4JgrTvB5W34VbVUCltChRpPDOU1BFVrqgMIukrqDTjU0yTNMfZzwn4XElg1xwwaS9tlzMgnkzmcnE6R2A9WrOQrOCGI21GB1EbEUnx6XDp0PpWYIgEk4jJootR7HfSuIjMYVWc9ogepJirlgpzMCRP5mrtcYDynfYrv6VJbbrAMkDBlSNwRBFSuNw2rL3fMd8k/nUpk7pCr8OXFxc+UKJG4JUGR3G9E8I4kh3JB8zFnIiASPnBwR69qtwbgls7mfXAE96o3DS2oSrDmOh3U8mXnB+lXYaq/IqAX/swlvi2u6QiOSwZQTqZsnI5xsOtCFrS90AfdWfchiB2IEb1oG48Eam9DcbSI6Lox6aorlqxpz94kySefKm5YDSjKvUB4jxdLWldOsnSAqqW8jcj0WASSedMcG9v4mt1/0RMKchtpzGxPtVFujQttw5Rfu6SoMdDIz0nUPzqulIhLZmI+I+nUB6LhjynHLeKWKMnFvFMvxoDsSsxGOZ65rP4Tg1S5dcCGuFZHKFWMDuTWp8PFUayD+NTuOmMUo0DAMLn1AnptPL2qjjY/8afIEE+9MRQrsghgC2h1bSN2AwwHeCSKXI26RXj+Et3+Is3kvC3dtyhggm4k6im4BMgiDIhjjFDs+G276W3uJqIwQDGQcqx3gem1M2vC+B+KLwuCA2vT8RpLDIJSR5geoOw5iaDw9pgdXmAI+6PKTkwWaZOMRFXwji06aaQa+vmAxIWGjCzI0gTmYnfl61y26tqAMlDpbfB0q0f+FlPvRktaViB39TWJxngl1xfVblv4d5g2lrJcyq2lIn4gUqRb/pnzYOAahuzpTaWDQ4nhmaNN7R1Gnny5j0jajoIgbmMmOfXtXmOD+wwQhjxLMVVAuq1JU2mVrYB1z8PyLKA7yQw5Et/Y+NTfEX4rMx+J8ISA/wAfUsFj5JuyVJIOgTPIJUpfB6U9dj1ql5yR5m8vOSAPftWV4Z9nvhWPhfFYecuDam1AbOiJbygkwJ/ub/kUZAv3zM/ecOucZUrpYdiIobL5y0d8U8TeyQq2HuSAZnSMlhGAZIiSJG43rQ4MO1vU6aNjuSM8s9Dip4Rb/wANbFu1BUbayzEen9I/4RCjkBRr19nPmaY5ch370NqjNKblkEahboCTGw3P96Fd4iMKjNHOCBPY/wA34VLV52XVpZCZG41DuMfWkbBfhEElgcxAPIgZ/XriluI4pEYAjyxm4bmnPZefyo1iyFBAkncljLY79N6Zt+H2T5ruljyEBjneZ2HamnRnKW1WxPhOPt3CQjhoj9edMXDcEfDYL1xJP6US4toHyKEERJIEA76VFAu8QFzIE9TGO9GORp7+grv194x9KpdRXCqV+5MCcepO9C/xIOQSQelWZ4wZnpzpcF/jtUyx4I3Z8wUYkzAgbAdvSmLtu1ZGIYjp+fX0FJPxRj72kd4Axv8A70O1eWZIDx11Fc+g398UrJelL/r4GRqYYXEicRNdXw51kwNJ6+Ue1cHjN/ZQlsf0oNR9y3P0FKXWZzL6nbuxgRucY9s0N4HGM28qkOm4eiD3/vUpM2bnJEA6NdCn3AUxUoLqIV7QUgBpImewjn0JPI0ZGpbhpKnysv1J7md6ZtHcEZHyPOrkSuC1dAri1YVPQmypXtXFFXiqMJoux2dJqoqpMYJ/WuqwP95H40wotFRlmpcEiu6+VKr4Js4Fznf610rz6VYCedcv+HC8ACSIOwMZ78iIOxpcuhOSWWctgHMz74x6UVlmhr4WtoEg5JEySSfn+VWW9FN4J92Yk/w8mJQHoW83yG1VewV3H5ihXeFVtWoDzSDGCZ77/Wq8Hw62k0JIXuxMRsM7CngFvLstcRScKC25gCcDnUuvjYn0ifriqNZeZRtI31EksD0BESKRrbSGG4V1Esukdzn8KpqJx+UClxb0yXus/rAA+VDS/rMKpPc7fX9KGqCNteod/wAQRtHtVXulsE4oeiN+X761W0xOrkAYBMZJ5ATk0c8BtimWv8SFGf1+goXD8T8TKyfaD786CviYZmQLqHMxg+mM/rVrHEmdIthNyckqY6kAT6c6qsDvNBb/AAl9oFoQTzjIGOuBRb1m1bI+IFuOMHSATP8AxSYX1+lUMkFSSQTmDpBJ5mMr/agX+C8pAHKREcuRySRU3eAcX2y3/Ldstotqur/XLCPRYHuZpS7x6qwRo08yzESTk4+8SKJwvB/dWFWeVvJPWcSf3mmuL8HsKNXEQqjMPlj2CqJb0in6eCW1BULcKLFxi6lrnLSswPny70+XJwoVe7Egeojf0kUHh7wuxb4fhG0/9ZcAQL3VBnbrHpTPC+BPDa1OeZxHpSJWouxS5dVfvN6mFxP9P6/WrLxC4Ky3Tp71Y+C2Vb+K4EZAYyfXSMn3iiP4tZQfwl1NyNwaUHcgZI7YoarBX5fhWUW64GLYA7W5H41K5q45/MGvEHPlFpF9lIkD1rlBF/r+h7vD3mGbmkdFVQf/ABEkj2HvXFtaYUZO5yT8ydyT1ovwmAmH09YIH61QJH7+venZUS01ZKHpMwBJ/e9GFkxymgJIqRU3q8VCtTwArxHhpZhDQkbzknq1VbjEhbaI1xlBBcCBORkk5Ap74R3Cz7D9mp8bEQB36fSr3GVO7FkJG6kD9+1LtwZyZzP3uddPB6bocOWMEEHnPMknYbxRbXGjUAM52AP4kUXXBoleRgSeTHYTBqhbOJB/fKmW4s9YHaKBeu4yZ+p+tQCTfKF7zkAlVLtyBIHuSdhXbNl2EwJ7be0/jXdXLr9fbnQ+O4jSp1ORPQQfbvVUaPHBS5wt85+6OZMAf3NFW1AAmWGD19Tvp9DS3h/EWXXUDduQxEsrR1iRI+tVsWFE6Q2pmLNpAyTiWMRsMntvTZME3ljBHPAHUmAYnYc89BVfiDr25/pBNRAC0SveSCY5nBj5kVe9Zt41Fm08hnG8gSqiOsmoRq3RW6beglpIjMSTG/T6UKx4gGAFtWRYB20lp2kySo7TOapf+0fDqwtroJOAC+tidvuWwSf3mrNx7hoLi3OBbRFVj2yWc+5HSqoz56/pbibd6ACoAyQp5kcyYyP3Nc4fiUfL3NcfygEgQIOnlED+9Abhw3luOkNv/EYsROxjG+IBNM27IUaBoUD+W2IJPQkmTH7FN4wwjXRxuJnFu0Fx9531GMmQANK9zJ+dCtAiAzkgdBAjmc5PqY9KbXh/62FvEwwIMdSOvbvRLd2xOmXHPVoWGjl97V8wNqm2Hpjxkzv+UGZylqy+kYNxsTzxPypu3aZsACecZz/SCcY9KYbxGypIWy94g5JIUT2kwY96nE+OMFPwLPw/+Iwx9EUGCaXZH5JPCiWt+G3mB82kEeZgSoA6TuF9N6yeI8Vs2miyVv3TEBZKYwCW/m9vmKWb4tyX4hmZdwHuHEc2/wCjX2n1qnAcOVQfxbhmSzHBaeXlWSOkirSBRlyzVey7f5rkHorMBPZUjSPUzVP8HP8AmPeB2Bd2M/6QWP61fhOAuwp0lVBmWkb4mDk+p+VUu3LKAs3xGIiSgmSeVTnhlpR+CiWLSYC554LOx77k+9MjgOIPmSyZO0xI+eAfWl18ZFtSOHtqFAJN67klgYMLjYxv1FKXfEfiMdfEXLvI6XKIeoASBg4jtQCc3wv6alyzxM5Cg976g++a7WQnBagCeFtNPMjf6V2lYbZfX8NLgeIY3nBZiM4kxvTlz+Wu1K0lyc+h2W4bdvWrE/jXKlR0avkq9Tn7VKlJ8FmR4leYX1AYxA5npWidx3ia5Uq+kEOSgbNS1v7/AKVKlEewlyGfCe9Vsj9+wqVKhlluLcqhgkZ5Y6V53xVQ122GEgxM5mpUrXTINnj1AfSMAaQAMADScAcq5cHlXuTPfHOuVKzkaR9pZPu2hyIz3xz61RrKsiKVBUssggEH1FSpSXuFPg5wnCInDMURV1XGB0qBIk4MbiqeLoEsXCgCkLuuOfapUrV8oxj7TPuGWAOR0O2BijeFqPh3sbKoHYaCYHaa5UqtQ2XIzwTnQmTkD8qcQef2qVKxfBp0I3/vAdxTD73O0Adh0HapUqpcifBjeNZKKcrEwdvlXs+D8vB2iuMcsVKlD6OXV5X7PIJcLu7OSxCmC2SN9idqf4kyXnOB/wDjXKlD9x0R4EvDbYZQCARqOCJFO3OHU3UBVSBEAgHkalSl2xy4PV3rYBgAAY5dhXalSoPLs//Z"/>
          <p:cNvSpPr>
            <a:spLocks noChangeAspect="1" noChangeArrowheads="1"/>
          </p:cNvSpPr>
          <p:nvPr/>
        </p:nvSpPr>
        <p:spPr bwMode="auto">
          <a:xfrm>
            <a:off x="63500" y="-8969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hMSERUTExMWFRUWGBwaGRgYFxgaFxgbGB0YGhgYGB4dHSYeGBokHBwcHy8hIycpLCwsGB4xNTAqNSYrLCkBCQoKDgwOGg8PGiwkHyQsLCwsLCwpLCwpLCwsLCwpLCwsLCksLCwsKSksLCwsKSwsKSwsLCwsKSksLCwsLCwsLP/AABEIAMIBAwMBIgACEQEDEQH/xAAbAAACAwEBAQAAAAAAAAAAAAADBAACBQEGB//EAEYQAAIBAwIEBAMGBAQBCgcAAAECEQADIRIxBEFRYQUicYETkaEGMrHB0fAjQlLhFDNy8WIVFkNTc4KSk8LiBySUorLS0//EABkBAAMBAQEAAAAAAAAAAAAAAAABAgMEBf/EACkRAAICAQQBBAMAAgMAAAAAAAABAhEhAxIxQQQiMlFhE3GRsdFSgaH/2gAMAwEAAhEDEQA/APsF1VAJaAOprI4nxsaglsRO7nl6DvWXxvE3TfsaRcv6/i6k/hKw0C2RGt1WPOZgzkVkcN9q5sg3LKC4FVnl9CAOba2mDBWC6mZljMGy+YqUENOEH6snoLRZ2LMZH3lme4k/pT9nw44Yk6h90TAXvHM+teT8H+2DXLg+HbFwXCptq1xUChrLXjqYI8sNDL0kjaCa3fA/tgnFX2sraYD4YcMxyQVtsNSxgEXBpILTpO2JLwVqa3/EPc+zKNet35K3bc6SpOAd1ImCN/nQvFeFSTd1sWRY1SWcD+YKqmBO2BPyrNuf/EC3ptEogFx1BAvrqVWNsGfJi4vxF12yRH9RrK4H7UlbqsbVu2HFq5Gv4jC3c/wzHUSggxdMFcCG3gGj9kR1ZXbNz7McU99Xe38RfNjWMRsI1TOB13r1Fq0RuBq69f0ryXC//ENXCRaSTcW2R8YRL3LaD4Pkm8wFwOywhA9RTXhn21N/hrl9eHcFcKo1OWZgCikKuoETDAAxBgtQ/ojUm5u6PTW7nI/P9elEIr5yn23vm1bfUmpltqym2VOl7Je5xcEhhbRwRtohT5sgjY+z32zN28OGZQ7a7gF9WUWnRNYWIwLzBA/whuhNwGPLSSZjKHaPWaZEEVQcKoMifnVypneraqMkptcFPhDpQbnCpOVGcnv61Z+NtggF1BYwBIknoOtIX/tLw4E6yQJOoKdI07ks0LHeaH9GunDUbwmaVqwoEAADtQblgYZiAttixmI7Ez0msi54+9y2rWFI1sQpYSYA+8qjyntlhz7Vl3bLnzXTJMQ1xPizMnyWxCA4BGrbko5ujp0/Gm8t/wCzf4fjeHclUHxIGSoOkDuYAq17x20p06kBAnSWkwMbDE9pmsS7xDMmiWCkDUJEs3QhAqqIAOBGCINUtWoiBEZEE4JESARIbO4zmlwdUfD3ZkzQPjpualQmSvlbSSszBkeUTGQCc1lcVxdwBvi35hogW9IAEyp0ksxO2+OVHuiZMTMTIwYjMEzOBvzoB8VOoqAWPWBz7mml2dMdGEOEW4dFIHw1VZOW0wSykTAI8p5NzIpiPIEL+UYUKDsckScxsI6etHseFu3v02Hf1Jnai3rFqyYcyT/KslsbT3zzM9qLBzisd/QoCATAAMQPKCYYSBnfPzigPwaFYKknB8zTJ/7uKeS8imfhOAc7795xmmLHi/CTDN8M9HJA/AUbiZ6u3NMQ4bwwCNIONhJA+Q/OtK34MxGQFxFalji7RHke2R2Zf1qXfELS/euIPcUt32cUvK1HiMRO34IAckR857Uxa8MQDOT8qXv+OWyCqS5I3XAH5z7UBvGH2AVe0yfxxSCvI1F8GmOAT+miHSg5KKwX464f5z8z9aXeTuxP76VQLw5y90jV4rxtRhBqPXlWdf8AEHuwNWkfIe3X1NKG6o3M+g/Oai8SOS/p70UdkPG04cIG9uyCQ13PONUVKv8AAnML8x+tSqwafjfyeiv+Fg+a05tNMyMjpldqrY4HS7uVUs+kO2fMEkKACSEAkmAIlidyTWgRHvWdxniTIyroB1MBgknPQRvWdHhrdPA5pH9P0zQzxKCPMBMQDgneB85xSHGWrr3dAY6NQOFGIOc0v47xC2ykSzyQNtOCGhuZb070+C4ePbSvk17twaZGk9JOJP4k7RzmqfGJIGnS0jocflWH4Tcu3b3xLlwraQGFRAAw2hiZiM7RO04pfj7l6/EnRbDnyW3KhwJj4jCCykZgEQeoxSa+TePjXLab/FeG2XuqzortbysEyCsEBlBhoIDAEGCJEHNL8T9orQlQjsQTygTOcnnPbnXnW4VFTIAAkgASesqAZ3gDmc0ThmN0FiCOoO++DjAntJ600rR0x8KEX6maL+P3SPKtu3g+YyzACP5RzJ232kxFLDxS9P8AmEZ/lQbgAAAdPUTymp/gD0yRsBP+9MDwu4RMGMHGN+REe9Ujf8ehDpAz4te0KdZljBGkrp6SAxP4feFLs7PPxLrRO0MT07BTuIMnvmK1l8LbkhGRsYkcx1ialzwsIuq4QFAEkn29SelS10QpaMeKMc2lmQLjERGpyBIkSQsSeWa7bsTuBGpTBRSZ5Hzy23ecitG3wr3QTbXSOTMI1f2zy+taPCeEeX+IRM8sA4xTWHgep5GnDDMBeBZpLLJnDvHuY3nnOc0Y8Ppn7pJEYGy85PXp/vWtevXtWhdCRjyjWR8xz3ovB8AgUlyWZjLFm1HHLoB2GBQ+SH5G2NtGJwiNcUkyuYgdKdseEEmD057+ud62LT21+6VFducQg8xInr2oOWXmajxFGcfs+pnUYn+kZPqaa4bwq1ayqDV1Ilvalb32hXOhGbuYVfXOY+VLsL96fMqrGRMD0gGW9zSsTWvNXN0hm9xl28SlghBs145C9VSMM/oYHUHFG4DwK1Z8wXU53d8uffZR2Ee5zWXe4m7agDi7OP5fh6iB0GiYFBueMXjte9xbRT9ZP4U6HHR1JYg8Hp7t1VEsQB3j6TSHE+NKfKvmnr93615wjOomSd2bJP6/MUTSxHlWSdiwx7LgH1JNCOiHhKOZOxy7bsMZc2x/otgn5xFCiyPuA+4X8qWuK1tCWJIJjac9BpBj8K7ww1ECWjrBIEdTMCm4vk6oxUeWGNwe3aqXL3JE9yP3NHW3GzT3qEHr8zindGmGAshv5o/fpRdA5gnttNd0b9v2KsX60uyWxJkhtSSO2IFMa2MZKjfGx69qHxvA/EAEssT92Jz1BwavathQqiYHXcnmTH5VVkck1dvoKlMJeAEflUqAsdXxSL90sgt2Uthiz3B8QltMEWt1tiSNTEZEARSNz7WKvm+GTLEKYOonEQDHLJOBSQ4JEJbRkzLRLkmJ1OfMymJgk59qp/hXZsr5TMSZ6HI6zmhZ5MY+LBZkXu+KcReHmIRZMIokkRB1yIB6dO+9c+PAYkLJWG1SUaDIkau/XrTVnwljiGP4U0n2fY4IAHtNI1ctHTVYMW/4lcvudDlEA+6BCnftJ3xOKdHBs0DfyiNIOBv6/wC9a/AfZ23bnLMTvNaVu0F2AGI9qcmjjfmQh7DGtfZ4OpDSMgzvPf15Vp2vDbagADYRVYa2W/mtzIE+ZJ+8o6rzHuOlM27gIBGxEj0NK3wcWrraknd4IqRsI9K6a7SvH+JJaHmMscKi5djyCrvJ+XekYZk8BOJ4lbaM7kKqjJP7yZwAMk1npwDX3W7fXSi5t2TuD/1l7kX6KML1MmhrdJYXOIKjSZS0pBVD/U7HD3PTC8pOaHxP2hydPLp+JJzFB16ehqP2rPyb4HKl+K49Lf3jnpz/ALV5G74+zDSt6SxMKk3GM5+6pGAOpqqeHoVm58Rid0dh3gMqQgH/AAmfSqr5NoeDn1s2U8aF1Q2VVhIUggkTAYgTjEid5FdbxJQMLPcwo78yfwrPY46ADAA6CB7D8qU4fgoLknUbi6SXOCsydK7wY3iIFOKO16EVih8+Km4CUeVGP4cED3il2BJwJPzPqTyq1nh1AgQB0C6V/HPyofHcD8QKuplUT5VMBieZjMjrRWTWlFelHeF4cqzOTLHE6tRHYCTH0qnFJ/QoJ5l//Sqx9SaZ4ThFRdKAKOgAHv699zzmr3bZ0nTEwYnbVB06u00NJsWOxKxZYA6ivsgEem5oacQguizL65iCDgwDnEbGcTHOKL4Xw90Am85YkggYOmN8gRJ6DHrWg1ycFj6E/lNVSvIb30BXGRg9f3tUvXdAl2MnkBqP/eJ2ogAPzH9qnE3AP5C56TpXPMxmhIU5MHZuBlkHbkwCtHaMGrNbE7VdH1KRoVMjYDYZ33NddhTfwTBt8lNVBvgMAG5Gf7GkOIvtcfQp0rOnBgmIk+g25c6H4bwyXOLu2G1poRW1gkqZjAODIJ32pKPZcpxjyay3OnQfICBXDc9qVa01pzbZtYiVfqOh7/jUHxWyiSsdQGPpNKndFJx27uho3p5//aarPaKRTjdQ3MjcGQR6irrf1T069T+lNQfYKS6Gv8So33rlVTxEAAFRiu0bDLeenueGqxnafvAc/flRbXCIuwHvmso/aN1J+Jwxt5gTcWW7gRsOtDH2paP8gk/9oI7cp27VNPs816XkSWODeNSK8/8A87CAWPDtA5hyR89H+1U/52u2E4cz1LgAHO+pVH1mpoyfi6vwejqRXnX+0t07JZXlBd7h7E6FCL7vSV9L1/LszJnB/h2snaCVV+2Lh706wOHhzb9WEej4rxGyJRrqAnEagSOeQMisk/aBgsIFIAwzc5GP5gRmMHvSL8CiDT8QLBGEWZ/AL0wo9qreFknUOGtFgIDMC22ZhiRM86VHfp+NFKq3f+IbPinEODnSOqKBjMQxJg4/2pJAUPlgTuwy5nvymiXuJd/vMTVdPt6Y+u/1p0dkNKMFwkDKZyQPXJxvv+QoVvh7WkyFcPuGnIPKJH1ow4RdYcoGbEk4wNh1PzHpV7PDkGdb+kgKJ5QoAgcqqkVdiLeM2bbfBQ+bI+FYtlmkDIK21iQP6jS/G+IOr3PPatfCVDpvSXbWJGzgW8+QQGlwRW8EycZO56+vX3qrcMhIJRSwmCVUkTgwYxPOKHRnnrB55PtWBbBuWyHCB7g1JATRbfUDPmJ+IItiWJkCYBNU+16upYWzqYnTLoAf83LMY0f5TGDvKdTp9De4K26hSow4dSFSQyjSuGUgwCQMYqw4G3pCaEKgRBVSN5zjJnPrsKEQ3qWeZ8N+1TFFe4khgI06VjT8IXGEtLea4oCZY5PIamz9rkEfwz5sW/Pb87FtNu3AM23YhoDAQEM7EDbHCpAGhcGR5Rg9RjBjnQeK8DW4UuKoBVi4jHnKlNbAYY6SRJ2mirFcl2Zn2f8AtYOIKobbKxtK5IBKSUtuygx0uCOZg9iz/wDzgtf03/8A6Xiv/wCVP2eGCqCURXACkqBkLsJA27cs1Umk8FQuSMni/tEo06bd15OV+HdS5GIKK6LrUE+Yg+Ueoo3gfh9/W7XT5SI0sZIYGS4gwmAQAIxk8q0bdwqZA/Qg7g9aJxfESulRpDbtJPsOknFVFojU3p0KvdDM7L9zUQDBJaMEhRyLTV7dz6UA2mDZCwAIIPPYiIwsRGTzqwbfuaHk0ig3E3NgOc/hihK8aj0EY61xziqlxEfOhMe2uAaAKcjmT/4txjvTVnjQFZRzM5APsZyR271mWuKKsXi2dJAIYGM4yRGnffNaT/DucJ/iETSQ8Qra1MEKSCBLDPPpWmLOPUtP1diTWySzHuPc7+uP0ovD8eUthokDkCATG4zgH2rtudO3OqLgaWXUAZEEgg9iKl1eTpSuNCPxTcuBymhnL60kHTpAIMjB3AxTAMZP9v8AaipZAMhY9aX4/gndQLRto4YSznGnnArTkz4CIZEiY/0mpWyniagAG8ZAAOlYXA5DMCpWd/RjcvgX4bwLiLvmYjhwebAPfPqPur1zPpWpZ+y9kABmu3DzY3GUn2TSB7CgXvtKxxbtj1aT8hifmKybviV28CxdmQGJWEtnqRp+8J/qJJjArL9FbPJny9qNDxTgbSeSype9yD3rnwrY5veaTpH/AAjzNsOZC9vgrKA/F4g3W6WkVR3AnUfctWTw90scqFtif5lZieRgeRR11GfWnVsmJ0tHUgx+ApV2dEdJ9zYZuKE+RWUDq4J+ceX2oAfJg5PSS3uSS/1oF2zc1roKqojUzrrcnmFBOhFjGxPenbo1HBdQDOkMQvyG/vVUq5NU/r+g0s0VbNXmol0UjTcyumKIoFBVnLZIK5EHJI5EYAXNde6AYkfOqaoztyCqTqIIiDjO45flVVec7AGP71QXvfbari5POixKLRctFAu34IHPvsOVS5fAEn/c8gOpJoEkkF1KzjECekEiJ3wd8bUJWKUtqFuP8cSxp+I48zBAApJ1H8hOTtWkl7Mc/wBDHPY9jQRwXDqda/GduQdQNJ6qREY7nFBe+SYAyfp2zmrcFRENTcaaGrI8DePlStm9I6nt+dES5q575E852I7d6g0lFdnbrwCTJgTvvWLx4JlWZfiFWKhydAYAwpUHYEbHNbVwYIPORVv8eUUlVTUd20jUcbnqY51UXZGo3BYRl+GcBeWyr3hbt3GglE1eYEklWkkFlWDK+kmny9J3rrFgWJLEgEkzg7AdPnReGXUTIJEAehHMd8kf7ZbiRpzaXqDiN6zeM4wqdKmWOZOy9NR5YzTir94dCfeKDw/Ch3ZDBJaR3BgZ60l9mkmorchPh+He4YS5cLnK60QI+JMAeZeZGoyQKO/EPpIKw6nIGZnH7NO+IeCLq4e8eIWylpizh3I1kiVAWd8bbkHblSr+bVdPlLNIBEGDOmVnyzMxOJ3rRUzBa1vDwLX+EW8pVkMMIbO6zsY3yJzT/CcOqWVs2wEtKfuCcmSTJPUxPpQl4glkIwMkwcMI/l60f4ogknSNyTgAdTUM12KfJ0+UnB5bbc59/ah64En9zQ14xTzMdf7dKvdtyIP770NWaJbUcbiII50yFBAxWWbqqcZ/P9a1ramI5iJ9YBIoaozcvkH8QDEbVKjIZMED1qVG37HaKfBUjKqZ31fEM+stHtEUW4gcDUdQxiBpAGPKoAWB6VBLcwT3/GKuF5TTyaumKpxA+JpFrygnzm6wbGJGkgKe0e9U4u8toPe/iGImXLEk4AGrJPqcDNOaO1d/hlfPqMNq8sZ8ukq0+n72puSeDFrbnkT4Di2uW1cqULEiD2O46gjIPY02TQjedmEgKM+UD7o/9XrVhcxUtdFRbfJx2kwRPQciMZJ7fua6F+9DKdP3gP5fqDPParWrYJYTusAzjeY7cvlSnA+Gpw7XGa4LjXHJlV82gx5cbdzMVSIcs4C8TcKyCNokSc7mJ3ggE9+1LeNtcHDobFprtwOpYIsgAjzSoOoiDiJg9aZ4lyzMWA1MZx7hR7CRVeKMJrZQIUCZ5DA9fxqlGhTlLFDPCeHstv8Aigqx8wBP3QQJGec7jlQeZ9Y/DO31qvA3EYSCGHZp9JHIxRrt5AN4qJRHpakt2QN4bHfSwb5SD9CT7UW7kEkzMQOQ79zneuagdjIqpT98poUjacLdlHuxiJ/PrFVe2I1KTPI/Qg9DNLeIcDfuAfAurbOdepdRYTIVfMAMYM7zTqWsnEA5jvsf32q7MorIvxb/AA7nDo1tjbc/eEBQx/mPJtOcbySeVal+0UJQkH+ZSCc4zpHJYyY5x1q3D+IqLHwb6K4kyGQFSCxKiMgmIpW+B5mVQkghQBETv+A3pLkyUpSlTRT/ABE5kQdiQT7CN/TfrVWWQTII5lQRE9j15UueBuPeW4t6LQQA28sZAAIIjnvOKYAKAkwCceYxic43J6Yq6K/Ivk6SCV8oGkyckz3q9i4tsRDEkk/eAHMiPn3qBZCkbEfScfSgXbGZOfn+VQrsuUE1aD2m+v51a6pUhlmQZ359px0qllIx2owOKTeTTbujQtxIVyLlxWfSZ0tpBLRAgCVUSeWcVXgLttruriFGkEgKyM2lsEwvLaJhiewopR2/y0YiYmVAJG8atwIyRjvQrRkgnMiJnVI6AgmqcrWDlWisqw3EXQ1wsiwpCxOCWWQWA/k5LHOCTQb9r+G7zAS4iA8lLQGf1khR0nlvTps4qtq8ULQupX+8uNyIMBsGRyPSpvNmzi4wpGBwtu5b4ZEut8a58e4iMAfOTCBBOSJZpPUD1rUvWCpKkiRgnUMtzAiZg96lvgne5/DUWzbSLSAKTbBBGsBTp1sSSSJC6hvFJeF+CW+EQKI1Eg6AxaDkmWzJJ5cyavkzjJp0HscIquHgkjI6A/nWgH0qJOcknuc4qqWYUTvz981RwSIIx2qb+TaUbOf4tTkDfsKlWFjoKlBltQ9x1zU6gHO2I54EdprM4d7+hviWyrq5WCoKPHQdD1o/GGCEPDm6rHSxmNJxz/e1FF25YfSWN1AJT4rSyx/xD7y5jzCcb0iMrCLcaoR2UbQCOcap8veCKRa+B+/pXOJuM0tJljAO3mOBpnp7wKzeI8QNm6loWiyAHU68jHm3+f1oUbOhPbGnyaovSN5FcZgu/wC+X9v9ql7hWtOEYYadDTqU88Hlvt3pHjNTlVHMiZPLSD88tFNRzkN622g6ccp25UxYZTMzPPke3aPSuXPs0yqSp1tIBhNPm2hSd+80HhgRHoD6hudNpVgiM1MLxIMzGJWesAyYyOU86txK8MwE3Cp5qysCQT0PPuKlzilB0k56DJq1jjRsGMHlkfv8aVsc4N+1g04e1ZRvg2ysmf6QSSIwcmPrFZ9w3BLR8+c1qXXMYj2O/r3pDidRgfdE5J5cqqwhDbyG4ZpURzE/Oi/Eg5/e9CXjbBBUxcSCpAUjXiGMmIQiQGnPLrSnhtjhrNk2rTnLFgpOoLrLYQ76ZAEZ6zS2IPz0zYtcI7CVU+sgfian3TDAqeYIzHXuJ5jFY3i951Q3FW5cKqhCJkknDADkAck8pp5LVxLIdy6lV1NbMMq4GuNzicgb5ydqbjQfkzlBb191uINGq2ZFwnBXGCBvvH1oty4NJMRHmyZ+sZHKrJyIO4jBxgiD+MdjVrHA3LgJVZHU4HoCR5vaR3qHJIJJLlmT4pxL2rPxPhO4kE6CAUXJJjYnT3mTtzqMLajUCWOmQDqBMiQW1Z5/uKeveHlMPIBMAiDBOwBJgHpBGT1rqeGpMgueZ1RHfAA6Vo5IzikWt/w0URJCjHbp75rkwWXJA2PUQCDseR6Hak38W4VrptA3muDBIB0riTOdI+VO4OhwZGFPLIkqw7FSB7VDwWpPgKeGYCSCPaPoc/OqWW57/nE4pni3Plx1+uPel7AyAcA1LyXpye12ZfG8BbuC0Dc+FesOSj69AdSf5WI0howymD860rtxisMyEk4CuHbPMx5VXnzOBVLXg/E6/MEu2iT5k1BxvpmTnpVxY0Myf09x9YJANCdGUVGTwwqN5c11lqqgkGrJz6frUm5V7AYZH3duo9DVVshMwJE5mSP0ooEGusxIggdzJz6jrTsmsifiPiItKGIJB5CJ7nPSi2WBCsDhxIx6frXGtWyoW6jOATAABHqZxR7Us2phECFWZ0judifTGBTdUFuzot1KKTUpCsGeNIBhQOe5ieuIPtNZ1xiSSTk5JIn0MbdYXYb+rN7Ix6/nXLSY3jvMch7cqqOWLUrTVoQe4VIP3oZSZ3ic57E5A5Ve7YBLEMRqy2pQQD0lYke05zNX45QOQAyTyGOg67etH4Xw83iTLLpMGFB3AI3jafX1rR12Ybmluss14sqW8FLZlTBEAfy5JLR/VgdsUtd4SSOWcneN8ke8ds0y/CKguFdZKDzagAB5gFiDktMgdKOsAkfvnWd1wXp5TRleIDintlUvCy0gAsSRAySNMz23ii3FNu2wBJ0W1RGIEscDURyGpiY7VoAD97n3ofEWtSsOo/AyPqKLLjGnYnYREBXmJmcljMknqe9ZzcUDcNvSQFUE3DhDqnEmBgZkHnEVpLa1MCQTtj+UkDMmMjqAYxnnS953YOVKhoMM4Bgj7uNlH79dEFroMl8FoB9D1jlU4iApYzpWNUfegmCR3Ez6A0h4StzTb+IS9zUouty1OrEekYEDlW1wlosvrv8Apnes3yauXodmdxd3gbBQcQTrbKrpVgIOmZyRnEmKZc2gB/DNoEgAl5jeJVR+Z70DjPAxJIG24M4joDML9KDZ8KOoSABO8/uK1xXJy7F8hOKOq2GidpGeRznkR+BNS5xpuCBLSAPNB8uYGBJxmR9K0LVhVEFj6BScHrAjbnNW4e+GVWBJUnSC2+MDrHp2qGUiaIVQeQz686HxHDLeQoeIeyxEDJKzgarTT5JjIEkScc6Ycb+/+9Be0O0d8j5fr1rPHJrOG5Ir4b4cOFsXbV28L7XE0rb1ayd4bYFUWRvt12rvIgmTAH+qd/fnV7CADEATywP9q669o7kSMZBj1osmGnsu+zPtsAxACiNzGcbT7U6bnkYGfvBomQIwY5gzHY+1CewdWFAz5sgr6gY0+8+hoPi3HDh7QJ0wzgEs+lRKwMkbCPcseeKu0Da5NCSd+Qig3zA1ATjakuE8Uu3VLW7aMJgxd2OPKwKgqYIwYwR1ox4jiD/0C/8Am/8AtrOy1NAvEeG4gXVFqyt62QpDfEVTJnUCCwIA3BEzPrWnxNhUbShwBkd/yrMuXryCTaVRIH+cQJchVBAHNiB70ZHvgYsJH/aj/wDWnZnHDt/4G3cAAzPIetZvD8ddfivgraYophn0tCk5LSQFI2xMxVxxN59Siyh0nS38XYwrR93B0sp9xV08S4xpUBCEMNFwagYDAE6fKdJB25g0JouUvj/BoWTvMTJGDOxI/KucRxaLhiJzjmfTrSaXuIAxYX/zf/bQ7HFH4wW7ZAYgsGDBziNvLjfrS/YbhjgeIN4BwjKpmC2CRjO1NxjsO/41GuFthpHOTLH8gPrV+UUsDbZbTUpcoDvj02qU6J2sEg5dRQeIuFVI2naRI3+QxRrLwyTsXj5yJoVizcdrig/ckMNyWH8oEZJGferii9RpYYFLBaNT6yJOYzGQIAEwYxiaV4/w2/eZlTjLdm27S7aitwQAPMpAOobABoOOQoPDcYLmrQWXS7IwYKSCsTKjzRkZGe2K1OGYNOoeYYPvgfmKpt9mcoX7WH4nQFS1bJYAh7lx93YLE9idyRAwBVFvAjBB95qjtotG+bbXB/JbUgagP5nmSRzAAOBNMeG8Z/ibai5b+GzzpWTIiTGdiQJBFT99EpqCpZ+zPu3jM5zsBT1q7Izvz9aTuWSjwdwYnrP6ipwXGLc+JBzbYBuxgmPlTqzWxplBkECOYYAqwM7yIPpXbThU0LbtgGZlQ2/+qTHbIFDDMW2MAgEiYIP6Ve8wEnlv8qVh+NS5OFNgAqquyqAACdzAxTHCsACJjVEHM9x/ejWfDWIlnVWidONgY5mT0kCJxSDXlEAsgJJhWMTGNQ5D3NL7JbhJbUxm7auDoCciQGKjPm2JJO4Ue/Sg3OH0KBDaYAkxMxg9D+tTgmRGMpkdAAZxhuZ6RsN6uhZgS53AUKCIENJfGAYgASaZglKLooqmNgy7baY7Yx/vVwh+6EFtQZ0gR/vP7mo1td4E7bbjoYifeaiY2H7/AH1pOXRooO7LXWiSOo/SheKFrK2mRVYsxBZhqg7qoEYDZ26cqs7b4nsOfag+GPxFxsW71hInWzGOw0mJPoCBSi8j1rpZHuItfcJXSzASo5SssD6EfWo0lYgesUO00mSSxPMmfl670ek2UlhWc1cgCSeQGaxPtLw7slvSCNN5HkL8SNBLAlQciQJyN95itkPEgcx+tK2bVxWk3GboDAUTzgfh9afRLi+EeTucGbjPcuu7s06B8C4UQFrTFAGck220MpAIlbjAQMUPiPBi1s2w9wKwOr/5e4c6L1sBPP5bYFzCmSAgE9PbRsOn1/TNXtvj8P31pBsPH3/C7ZcFQ6oLquqHhnIthXtXItQwCMxRgTBw+2DLHFWwb7X1NwMTbYA8PcI1W4gN5gSsAiF0gaid51eqmuO8cxO8HYxypJi2HgOE8NtozW2cl2SIFi4tx/4SW9LRc1G15dekRk7kTN28FEqVdhDI8/4Rg0qlhDBVhAItEEDlcIzXtbXhXDJdN9LVw3TJ89z+GrH+aAfMRyx8qG63NKi2urHMgCF9d5qms4JgrTvB5W34VbVUCltChRpPDOU1BFVrqgMIukrqDTjU0yTNMfZzwn4XElg1xwwaS9tlzMgnkzmcnE6R2A9WrOQrOCGI21GB1EbEUnx6XDp0PpWYIgEk4jJootR7HfSuIjMYVWc9ogepJirlgpzMCRP5mrtcYDynfYrv6VJbbrAMkDBlSNwRBFSuNw2rL3fMd8k/nUpk7pCr8OXFxc+UKJG4JUGR3G9E8I4kh3JB8zFnIiASPnBwR69qtwbgls7mfXAE96o3DS2oSrDmOh3U8mXnB+lXYaq/IqAX/swlvi2u6QiOSwZQTqZsnI5xsOtCFrS90AfdWfchiB2IEb1oG48Eam9DcbSI6Lox6aorlqxpz94kySefKm5YDSjKvUB4jxdLWldOsnSAqqW8jcj0WASSedMcG9v4mt1/0RMKchtpzGxPtVFujQttw5Rfu6SoMdDIz0nUPzqulIhLZmI+I+nUB6LhjynHLeKWKMnFvFMvxoDsSsxGOZ65rP4Tg1S5dcCGuFZHKFWMDuTWp8PFUayD+NTuOmMUo0DAMLn1AnptPL2qjjY/8afIEE+9MRQrsghgC2h1bSN2AwwHeCSKXI26RXj+Et3+Is3kvC3dtyhggm4k6im4BMgiDIhjjFDs+G276W3uJqIwQDGQcqx3gem1M2vC+B+KLwuCA2vT8RpLDIJSR5geoOw5iaDw9pgdXmAI+6PKTkwWaZOMRFXwji06aaQa+vmAxIWGjCzI0gTmYnfl61y26tqAMlDpbfB0q0f+FlPvRktaViB39TWJxngl1xfVblv4d5g2lrJcyq2lIn4gUqRb/pnzYOAahuzpTaWDQ4nhmaNN7R1Gnny5j0jajoIgbmMmOfXtXmOD+wwQhjxLMVVAuq1JU2mVrYB1z8PyLKA7yQw5Et/Y+NTfEX4rMx+J8ISA/wAfUsFj5JuyVJIOgTPIJUpfB6U9dj1ql5yR5m8vOSAPftWV4Z9nvhWPhfFYecuDam1AbOiJbygkwJ/ub/kUZAv3zM/ecOucZUrpYdiIobL5y0d8U8TeyQq2HuSAZnSMlhGAZIiSJG43rQ4MO1vU6aNjuSM8s9Dip4Rb/wANbFu1BUbayzEen9I/4RCjkBRr19nPmaY5ch370NqjNKblkEahboCTGw3P96Fd4iMKjNHOCBPY/wA34VLV52XVpZCZG41DuMfWkbBfhEElgcxAPIgZ/XriluI4pEYAjyxm4bmnPZefyo1iyFBAkncljLY79N6Zt+H2T5ruljyEBjneZ2HamnRnKW1WxPhOPt3CQjhoj9edMXDcEfDYL1xJP6US4toHyKEERJIEA76VFAu8QFzIE9TGO9GORp7+grv194x9KpdRXCqV+5MCcepO9C/xIOQSQelWZ4wZnpzpcF/jtUyx4I3Z8wUYkzAgbAdvSmLtu1ZGIYjp+fX0FJPxRj72kd4Axv8A70O1eWZIDx11Fc+g398UrJelL/r4GRqYYXEicRNdXw51kwNJ6+Ue1cHjN/ZQlsf0oNR9y3P0FKXWZzL6nbuxgRucY9s0N4HGM28qkOm4eiD3/vUpM2bnJEA6NdCn3AUxUoLqIV7QUgBpImewjn0JPI0ZGpbhpKnysv1J7md6ZtHcEZHyPOrkSuC1dAri1YVPQmypXtXFFXiqMJoux2dJqoqpMYJ/WuqwP95H40wotFRlmpcEiu6+VKr4Js4Fznf610rz6VYCedcv+HC8ACSIOwMZ78iIOxpcuhOSWWctgHMz74x6UVlmhr4WtoEg5JEySSfn+VWW9FN4J92Yk/w8mJQHoW83yG1VewV3H5ihXeFVtWoDzSDGCZ77/Wq8Hw62k0JIXuxMRsM7CngFvLstcRScKC25gCcDnUuvjYn0ifriqNZeZRtI31EksD0BESKRrbSGG4V1Esukdzn8KpqJx+UClxb0yXus/rAA+VDS/rMKpPc7fX9KGqCNteod/wAQRtHtVXulsE4oeiN+X761W0xOrkAYBMZJ5ATk0c8BtimWv8SFGf1+goXD8T8TKyfaD786CviYZmQLqHMxg+mM/rVrHEmdIthNyckqY6kAT6c6qsDvNBb/AAl9oFoQTzjIGOuBRb1m1bI+IFuOMHSATP8AxSYX1+lUMkFSSQTmDpBJ5mMr/agX+C8pAHKREcuRySRU3eAcX2y3/Ldstotqur/XLCPRYHuZpS7x6qwRo08yzESTk4+8SKJwvB/dWFWeVvJPWcSf3mmuL8HsKNXEQqjMPlj2CqJb0in6eCW1BULcKLFxi6lrnLSswPny70+XJwoVe7Egeojf0kUHh7wuxb4fhG0/9ZcAQL3VBnbrHpTPC+BPDa1OeZxHpSJWouxS5dVfvN6mFxP9P6/WrLxC4Ky3Tp71Y+C2Vb+K4EZAYyfXSMn3iiP4tZQfwl1NyNwaUHcgZI7YoarBX5fhWUW64GLYA7W5H41K5q45/MGvEHPlFpF9lIkD1rlBF/r+h7vD3mGbmkdFVQf/ABEkj2HvXFtaYUZO5yT8ydyT1ovwmAmH09YIH61QJH7+venZUS01ZKHpMwBJ/e9GFkxymgJIqRU3q8VCtTwArxHhpZhDQkbzknq1VbjEhbaI1xlBBcCBORkk5Ap74R3Cz7D9mp8bEQB36fSr3GVO7FkJG6kD9+1LtwZyZzP3uddPB6bocOWMEEHnPMknYbxRbXGjUAM52AP4kUXXBoleRgSeTHYTBqhbOJB/fKmW4s9YHaKBeu4yZ+p+tQCTfKF7zkAlVLtyBIHuSdhXbNl2EwJ7be0/jXdXLr9fbnQ+O4jSp1ORPQQfbvVUaPHBS5wt85+6OZMAf3NFW1AAmWGD19Tvp9DS3h/EWXXUDduQxEsrR1iRI+tVsWFE6Q2pmLNpAyTiWMRsMntvTZME3ljBHPAHUmAYnYc89BVfiDr25/pBNRAC0SveSCY5nBj5kVe9Zt41Fm08hnG8gSqiOsmoRq3RW6beglpIjMSTG/T6UKx4gGAFtWRYB20lp2kySo7TOapf+0fDqwtroJOAC+tidvuWwSf3mrNx7hoLi3OBbRFVj2yWc+5HSqoz56/pbibd6ACoAyQp5kcyYyP3Nc4fiUfL3NcfygEgQIOnlED+9Abhw3luOkNv/EYsROxjG+IBNM27IUaBoUD+W2IJPQkmTH7FN4wwjXRxuJnFu0Fx9531GMmQANK9zJ+dCtAiAzkgdBAjmc5PqY9KbXh/62FvEwwIMdSOvbvRLd2xOmXHPVoWGjl97V8wNqm2Hpjxkzv+UGZylqy+kYNxsTzxPypu3aZsACecZz/SCcY9KYbxGypIWy94g5JIUT2kwY96nE+OMFPwLPw/+Iwx9EUGCaXZH5JPCiWt+G3mB82kEeZgSoA6TuF9N6yeI8Vs2miyVv3TEBZKYwCW/m9vmKWb4tyX4hmZdwHuHEc2/wCjX2n1qnAcOVQfxbhmSzHBaeXlWSOkirSBRlyzVey7f5rkHorMBPZUjSPUzVP8HP8AmPeB2Bd2M/6QWP61fhOAuwp0lVBmWkb4mDk+p+VUu3LKAs3xGIiSgmSeVTnhlpR+CiWLSYC554LOx77k+9MjgOIPmSyZO0xI+eAfWl18ZFtSOHtqFAJN67klgYMLjYxv1FKXfEfiMdfEXLvI6XKIeoASBg4jtQCc3wv6alyzxM5Cg976g++a7WQnBagCeFtNPMjf6V2lYbZfX8NLgeIY3nBZiM4kxvTlz+Wu1K0lyc+h2W4bdvWrE/jXKlR0avkq9Tn7VKlJ8FmR4leYX1AYxA5npWidx3ia5Uq+kEOSgbNS1v7/AKVKlEewlyGfCe9Vsj9+wqVKhlluLcqhgkZ5Y6V53xVQ122GEgxM5mpUrXTINnj1AfSMAaQAMADScAcq5cHlXuTPfHOuVKzkaR9pZPu2hyIz3xz61RrKsiKVBUssggEH1FSpSXuFPg5wnCInDMURV1XGB0qBIk4MbiqeLoEsXCgCkLuuOfapUrV8oxj7TPuGWAOR0O2BijeFqPh3sbKoHYaCYHaa5UqtQ2XIzwTnQmTkD8qcQef2qVKxfBp0I3/vAdxTD73O0Adh0HapUqpcifBjeNZKKcrEwdvlXs+D8vB2iuMcsVKlD6OXV5X7PIJcLu7OSxCmC2SN9idqf4kyXnOB/wDjXKlD9x0R4EvDbYZQCARqOCJFO3OHU3UBVSBEAgHkalSl2xy4PV3rYBgAAY5dhXalSoPLs//Z"/>
          <p:cNvSpPr>
            <a:spLocks noChangeAspect="1" noChangeArrowheads="1"/>
          </p:cNvSpPr>
          <p:nvPr/>
        </p:nvSpPr>
        <p:spPr bwMode="auto">
          <a:xfrm>
            <a:off x="215900" y="-7445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62" name="Picture 6" descr="http://faculty.ksu.edu.sa/aalharbi/106%20ZOO%20first%20exam/hyaline%20cartilag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9" r="17176"/>
          <a:stretch/>
        </p:blipFill>
        <p:spPr bwMode="auto">
          <a:xfrm>
            <a:off x="5715000" y="1447800"/>
            <a:ext cx="3186546" cy="3436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t1.gstatic.com/images?q=tbn:ANd9GcR5OM4-fSqOkk7ShNqB_Z_FdwWIk-EuQzHjRI0PCb9pdaH1yEG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47827"/>
            <a:ext cx="3074670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15000" y="1600200"/>
            <a:ext cx="26670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Protection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Framework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External ear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Parts of Larynx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Elastic Cartilage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8434" name="Picture 2" descr="http://t2.gstatic.com/images?q=tbn:ANd9GcRs0Uv3q6OpumNpLLJJNIRgqPok735bQ6JQFXuuPmbFQfjaHBWea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" y="1392382"/>
            <a:ext cx="3601027" cy="283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t1.gstatic.com/images?q=tbn:ANd9GcQ9YHQ9w5awDX7vBBDcXvWm66sKobG4pp8NNzZBHHqAZbmj9WOY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2" y="3800436"/>
            <a:ext cx="3816927" cy="28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81574" cy="472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Protection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*Absorbs shock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Between vertebrae (spine)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Parts of pelvis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Menisci of knees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Fibrocartilage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7410" name="Picture 2" descr="http://t1.gstatic.com/images?q=tbn:ANd9GcTpWuZITJYK7BvnIFJUVa4pQV7i_YnDlm95yP_k1PVT4Q4VpIM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1523999"/>
            <a:ext cx="3657600" cy="245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://t1.gstatic.com/images?q=tbn:ANd9GcTR9MktJbV2ovX2OhOsXfkNRgomAQs_2pA0t8bk0U1uZNXYOiE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164" y="3733800"/>
            <a:ext cx="3775364" cy="28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715000" y="1600200"/>
            <a:ext cx="3352800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Protection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Framework</a:t>
            </a:r>
          </a:p>
          <a:p>
            <a:endParaRPr lang="en-US" sz="2400" dirty="0" smtClean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Location: </a:t>
            </a:r>
          </a:p>
          <a:p>
            <a:r>
              <a:rPr lang="en-US" sz="2400" dirty="0" smtClean="0"/>
              <a:t>1. Bones of the skeleton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Bone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6386" name="Picture 2" descr="http://t1.gstatic.com/images?q=tbn:ANd9GcQgBYUXBXzApWn9Kn5D91w1D9rjYNucGlwV8Gq79T7yj7VzEMTW8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6" y="28575"/>
            <a:ext cx="2956791" cy="30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www.biog1105-1106.org/demos/105/unit10/media/bon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74" y="2590800"/>
            <a:ext cx="3899252" cy="222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BDAAkGBwgHBgkIBwgKCgkLDRYPDQwMDRsUFRAWIB0iIiAdHx8kKDQsJCYxJx8fLT0tMTU3Ojo6Iys/RD84QzQ5Ojf/2wBDAQoKCg0MDRoPDxo3JR8lNzc3Nzc3Nzc3Nzc3Nzc3Nzc3Nzc3Nzc3Nzc3Nzc3Nzc3Nzc3Nzc3Nzc3Nzc3Nzc3Nzf/wAARCAC3ARMDASIAAhEBAxEB/8QAGwAAAgMBAQEAAAAAAAAAAAAABAUCAwYAAQf/xAA4EAACAQMDAgQEBAUEAwEBAAABAgMABBEFEiExQRMiUWEGFDJxI0KBoZGxwdHwFWLh8SQzUnKC/8QAGAEBAQEBAQAAAAAAAAAAAAAAAQACAwX/xAAeEQEBAQADAQEBAQEAAAAAAAAAARECITESQVFhA//aAAwDAQACEQMRAD8AZ2l5L4bIkmCp8Tfu3Dd6D2qyT4q1CMQs0QDKfqTgMPtWLkvJreZTFK2/OcKe3vT2a9u72CMRQNu+sMSMn9fSuWZ29C8Yeaxqk81okwkdJW4VSOXz/SsvcG5kt8X6SLg8be36UfaXMzgG6DOIWwd/5TTCIw3LC5m2tFH0AB6+tZmxSYyt1BNIggjLtubO4HjH29aa2hitLfwdyo238/RvUU4iSFJ/mF2l2+obcY9R96Hv4YrsLHCuDnLttzg+lX1Ve6F0ezjVGnLOrNknnOB2/SnVvaiabIwdihmI5GPSllzEUZIIXKSMuOemKon1bwJGtLPcBGQXdecsB2qGUx+JDK9mtkiktOcJgA4H3orSUhsrOK1nUKy8naMEmqNHZmlW5utsszeYcdfbHrRV9cxNC7KAXVvpPUD0q/MCOoRW2oDaZdkxPLA559KVw2UaSPB4JESnIfHU17tZFeZSVjJ4+9EWJ+YDMxbKtgcfVQVqWsqwBV2PtQ4BXkfr6VlbrRrq+uVSZyIRzlecf4a0OtXzaXaGSQAl124GMqSOn2pN8Ppe6iZFklaG3AzJIQASv963xl9X1PDzR9Dgs1wLZiy5G5epPrUm0rT0eM6oly0xfI2kbUGOM0ws7tLeX5aFWRGYhhyzEjvUp5Y/PhwQ4AIYZOR/Ks/oKEtLeORwthBMnPnOck/arpbyYoY4bWKLIH0nH6Vejq9mred2VmBY8YGKoaS0d0YsVCJy2DzSQs6i8hEU64IGDg8ilcWjrD4jpNIGGcYwQabSsrFvBJdiOOO1KZ751faylccYqm/jSz5NJh+OWOwZO317VC2tfAcxwjgMCGIzjNRtrjezecqWPJDVdJdeGnkY445+x5qswx4IEkLhQkigblKjoaGkjE9o0RXcGwQrcsSM/wB6YJPGQASu5mPPQY7V6RFdztkLhF2qFPX3oVJrS7XSWDTIMbcEdeaHh+JZJCYb2KORCVCsoA8MA54/jVOu2pjdQzF8ds1QumFrZZY8DjLH05xXTrNZ73o9s9WuNOvBcxZFtJkoM9RmndlZLqE3zkTs0DsWbHO5vSstLbraL4f/ALEUDB2459q13w3q8radlmRYYlOfLjP3qvmjlO1vNvmGNo9kbkjy8j2pRO/z0zJASp9znrQ15qtsLiYRsSp6FT3pdp4mubiSKMOq7gCa5TjfXSWYZi3aJxiQeGpGeOeM5JNTGpafCCssqKD0XOQKvv8AT7q5sjHb7UXYQTnnA6jHvWLj024mfDrs68nv7VcZOW2i8rPGy03UbW5kKwM7Y7M3Jpy0sIVBHMoYgEqG+n1yaxekWb2sviNIYlI5Pr9q0lvHZSr4sStIVHnGOKrxk8Um+mZvrbuYz77c11VxKjxqyCJVI4BI4FdWcOR8/wBRtgbp3DhQAGPfGab6CwhsxtbLkgZJ6ZrLaleRiYiEuRgbs+tMNDeSWRfLJ5umB1Fd+XG52xsbyRIngMcW4Fs5I6E9waiYzbR7UUR7DkcHnPrQ9lI0aOmQ4OPpPOO4ou8y0auAAqjyAtlx9j/eucVr2M+FGHLB95644zVRmSCCSRPJgkOpb+VCyXQ8H8RuB1XvQUDy6zMI7YfhREF3I/gKsRnbI00PzEhUM/lXeDkD1oKOzht91xIxfzYQAY3GmV3KyRiOTGAMCQDhfbFQtLWadFDsCM8eg+9Sj23j2AuR4cnUqTwftQN3eMt07RMM9WFaB7eIoWZ1UpxnPBpNqOkTLEXcIzvnbIvHHXmmHCez1ma8lFtkJAHy5Na2GZImj+WYoiDBQjg1m9N0tLSzVpUxKTuZhwQO1HeHLIGEe8wKoy44IPoKrn4zfBVxZLqt2zXgCQ7dyvnnFRiwAY0UiNQ0Yy3X0OKpa+TToGEjA78FR1yPSlkd1LeXjPHIEjBDBj0+wq7OHySki3nc4B8rH1q6N0Dt4ETSKjdFT6j65pP84UZIUUNsXeWPPf0ppDeqH8R1l2MoIKDHOamV5l3jZFa+bf0J74I/rUGFxBFk2qOSOvYkVC0mkdlkMPggOWiDMcsM/wDNVTarcRK1vyshBAyRxzUg89ysNvHOYtsqsC6AdRWX1bU4pGA8N4yCdy+ta95Z3icy+A2fqyR24FIrrTbaaMFlAkJ6k5x60y42SW92ofevTGcetFWTSyDfsZ17oRxR8Wmx7VE0G6FTkFcZoz5GNObdyIsYIzyx9van6gwApt44ldmbCEl45Fxj7VPTL2HeEikDIASuP5GmElpHcjBXaScMfp/akkmlfKXIlim2KzgY65GaJh02v7KPUIfE4SQLnHrSiwSSKRo5kJ8udvqM063E+aNcCMYGe9eXgWZFnBCPjkDqKzv4ZP15cxNdaaXt7bjftYnkrQ1zcfJaSbSGMgSKcH3ojS7qS3k/EUjceYm6NVVyYGmJkg8EMCwYnhf0qm+G8f0u0/RZZYvHlfYu3J46gc1oLGySys0lVirlTnecZB715pVw1+UWFgQrbXC8ZA9KF+IVna4AH0beEjBIrNttyjzwwa5ivHIMzKgOMj839aBnWPbsjhU4HPXOf8NR0+ECPw4Y2WUgbnk/KfQU38MW6BFCbnxksR1pzF4TrYcsLko8gHHUdf50VZySIEtNmzDEK69TRVzaxgLIZNkR5G7nYa8utjGORdsIAyFxnOO/60+rVQ02I8yTMG7jcK6rUvItoykZ+8NdVi185MKXN0Nq85wK12kwiCFU3j/a4GB/12NY7c0UrY4PrWi0S/icpbXADkfQfbuK7c5axGxhBQKoAU9TnkN9jUp7dPCl8JRvI4O3r75qCSvb2xaU7o8eXaOVqMF1HJDMyygPJwVPVRXJVnr4uWdJGdI41KqU6SMfejfhqH/T7EAtmZ23uOxH9D1rr6Jr68hiBaKGBd3Jz5jyD7iibjO0yMChQ/iYH70q+jVljvM8GNFO4t1yauLeCxjQjzjBX0FKPnX4kkQog6ccH0q+0LTsJXxiQ+UijAMnw2HYZiiHD9//AOh3rruVmgYlTIsihVIPBH3qmRfBQRzMQASwdeec9/apPeQwWrtI6+ABmTaMgn29Ki8uiJrVU2bwkiqWzgtgc4pktuLe13XOcDksOtZPQNRF/qfhRNGkEeX8/wCYA9vetddia6CpcDG78Tj8w9BiqyxndZPVtMnvZGZEZVU599p7mlM1ytjGIogSzeo5P2Fbi7nZEDMrAjyhE6sP+KRy6MkjNPLueQZIyeh9KZf61vRJpEl0l38y8KsuCCrHmtlb3MaW+SRGuzPnPfFITDcTSLHBCFYj66ru9JuXItpr2UBwGOORz/nSroNHbaiBMhVoyMAFgc5A/wAFevILi6la5QFcqqsMYBzk1kYfh2e2uCovumegJ4prFcyW9s4ncYVTt8n1E8c1ZJ4cHSOLgeHGyKm/oR1xQ9wkc1wQV2sG8wxgYAqccieDuR1ZAAQuM7ard33OowSwGMe/J5+xxQpVQjO4FRxknap5xV2Wt3aaHDEJgqRwvsKtjeJoiTuV0OPTI7Y9cVWVYhkRyHfgkjPag6rWf5sllGCnPPpXeEJVZSi7lxtGOfWrre0V8QyfhyHJye/vTSzsYy7mZmURcqRwRx1+1QKY4fEiUK4BU5Jeoy2kKLvkZmducDsPX3pxdWyzR4O3IHlkAxuHvQDxssRhbhnHlJHvUZcpbcNHHIhdgYlYeY+3XFIPiC8e4mAiLsnRT3608uYknuVtXYbADyeB96F0jSPF1AhiDHExO5TmtcZIeXLZir4XhvbNy7K6q3OCeSBzT9I1N1td2wy5x1H/AHRU0TnNwCoKkgvtP7iuspojCzXUZjUtuUE9fsazbt1ZiuaH5cokYVgy+ZT+Ufer4YESIu5DMSMHufSvYrZpTJPCQ43ZXPp6U3hto0hjlxsQDdKrjjHt71Rm3AMNhc6hJsiQgrwZs4A/jRVpoiW6ssxBKnqzZP717qN7eksljviQZIji6n7+lAg6jZXCTTXBjZ2GU353DH2rpOOuX3RizaS67vGjOe6yqB/Our2L4WtruNbjwQPE5wpGK6n5i+6+Q36RqWMZLH37UPp96kFzG+7ocHmml7YPEZgDGyjI5NKrXTS90QxJ28k9q3LLHTK38FzJd2Y8OJ1hKrnJHP8Aar4oEEYeK5Lqo4DdfcZoXQooGh8GAlXdQAd3QimVlaFZMvs8MAq7Ieje9cL6lMge1PiNGQ54BUcD+9Z6O4l1HUGjfK2oPnKjBHpWmuwSzIZEkRztJ/2j29aAs7SKC4RmiUJywHrzwfvUl15FiIBTx1D+gquyAjc4x18oyRtoiZxI5IXzOSDuGCB/WozsVChGVuPMSadMicYXJYgjnPQn+FVaz4k9m0SqDhTk4C+9RfUobaEuxVSOzch6jY3MV6W8GCJ3f6sk4qy+rx3wLpL21vNfXMRQKPJxkMT/AGrYHDIu1gjDlo17n296RvfJa20Fr4IQp5nUcc1Y1yyIzvlznytnBye1Vus481cC5kABUKG5fGMUEspeRmRi+0jfg/XSv4k1Ka2Edlb7muH+oYDcZ6c0fpltJFaqjnzOdzkdj6UZiM3VYYsSOscW4bT069RnvQssHiYe324B3deeKLa1a+AhkYBU5zJjp7V40SxK0Ns2SuMO5xk57fpUtASQyxsTDG4ywIJOQQwqi5thNAsUmd+5uMYyKd3Ko0kMEkvClcDPoDUDZ+KEkZ0ZwnOOO+ampYyKWOy53wOyMkgypGRinFnHI8IadkaTk8cd+pry6tpLIvNKVOTnA/evbCaOV2cnthFB+n71W2qwTcoiQ70JMmMsTx+1Kbi+nsZTcxxiYsMvkZ/6p3HIXIXALHzF15CiqRCviSnYNsjcBh7VKRdo9/ZajajJxKD14znsK7xnhCi4Hixk8y7hkc9iKBt7CO1LXFtu2E8NjJB/tTLExgUBN3ikAiIDDff0q6DwzTIGni3CF+PDJHQf1oW7bdEZYC7lefDxyo96JaLO4Rks4b8TuF7VOzVDcGPJCsM5J+o1JjtakmjuEj8wZwMjvk80+sEewskYorcbzuOD+tC6tpbDV2lkDMCdyknOeaPv3CWLvCsWwpjaTgirlfyGOnvWSwkkWNdsoGQrdBXQTRNbP4bFdmAPMCPfrSK1vZTZOkCMrM4zsbGR704muPBsxENhLtyknf8AWjO2jLTsqY7dW2qwBzIMj9qPnuZjDLCijCdh0z2/nk/alOn3D29wCqDkBfDjYME9+cVqNsMcM7yIqj6xu7n/AA0z1z5p6S8NpZmWUeHc4yQ7dV/5pXqMsd3eoQylXjDYUgj9DTi7uLeeORI5InkZQULAbVGORWY1aUrcqiRH6QieGoBJ7g49K68fXI7gjYRKIWj2Y45NdRMKiCGOJhllQAnPfFdR9N4+ZzRBYCske9kJ3HHqOlK3kCzSJHHtVuvrWqlsi0k8JBVjLliSMAdKV6jpiKS4LLyPvisuvqWinaP/AJZj9QPQ9jWqYhlLHCMQA/Plz6/rWPErWQwoCqo4780fb6ub6LYu1JiApYnAPNVlGGoXbLJ5QIhxg54B6VdMiOwj34UKCRgFcdqFe5MoRWO2RQQGHQ/epWsUqqxGDuOXX0AHb2rIWxpGS8nBwMrgHcP70IyAnJU7Qc8ryaI+cQw/hlPL5/Pxgnt9qtjT/wAY3EoLnB2bPX2qLE/Eu9yPCU7FOMgV58MS3FrIZFXcoHORWsvdOhksoklZRLMfp9D612j6TGulvEduXBZSfTPrW/roWl7avFeSyGTIlfpx9NM4C6fLpGx2Bd5JXINIo9HnF0Q52qD5dmDurR2tqFYDMj4XzDpwKxVoaHSorvUnuZRmRkGHC9KNsFtprh7RzJhG37x6+lGWiWhDy5UbU43rjk9s0NFbiCCWVow0kjeUquCM8cGr0Cr23e4kjCKBbx88dWo6LT0mtY7i+lWFIlG0EAZFCacGgZbe3UuI2YP4nUYpXrt/c6nfpp9hvK7sYA7+/tTJrNM3+ItEhlLIsb+GCDn3470VZ6to9/I6QYLKMsFHKg+tJbT4XtI95v5mknYYDwPhRzz25qm40CbS71rzSppGG3zLMuS2T/8AXfHpW7xgPdR0c3NufA2yRnkKe9ZVtHntZXEO5SCN2Rkr/wAU80DWku5nSKVo51OPAfGGx1xTTU7EXaRyW6leMuR1PtWLManL+stFmOEq8oZc+dCxG9vb0H86utAJHAlYsuMt/tB7VK4tIHLzxFllj4ZU6Z7dapsp3h2xzDdIQSQ/c+9DS9naOYnG1B9Ceo96Iii48R1CQOcP6j0+1U3UDS/+liF6hj2qhZZU8kjs5HUcYPpzQBrE2t2nheaEcNkdff3oTWrgWlu91Aw2q3OV/lVS7ZmdZ3CFc7UDHzH7moXdvBNbm1lI5HOzzc1T0hbrWradIJnkQEnlCeR/CrNYuoLrTjDblGLHIwOg+9Jbz4a+Vt5klnzMiCSNVOR16Z9cUZb+DaabazPJzkFiw4I9K1ZN2GPLOyaOFEijdg2csh/bkVorxIVhjzaPweARkgZqr/UFR0WFFZWKsoXucVde6hcGIkSgbF27QMYP8KzdVoBVWBppI9Pk8RgSueM4rVSSrfWASKQeIyBWVRjGR0rMDxZgY5pJJC/m3AgbPckHpTPRJVaaa0cyRyRAeYjgjHBJrUrFUR2ur2UzQx2U10jjJRlGc/7WzTGy0tfnDPKWDKMmMrjnvzRN1cXsTiLxmZFA2nHX9aDubo2jiaaZ5H5xGn5q1eTMhsPEYZEbgf7mGf1rqTj4lVBtmciTuAorqNPZdtDwl9oLHnydzQeoNGAyXBZDszk9iKItpJJIozFyDwT0H8KX6g0k87xurYIJUsvpj9qJXRkr+5dpBhiw7e9T0yKVpFk5Abj+PFMGsFiuPPFyT296idlkfl5A6lW3KM/57V03rF+6dabIYRgrwMAZpnbzNGvibc+g3Z/wUo+bthBiVvP5WRT1ZiOf096uivXALrtO0AEBs1yOJXrwyPIUWQyAAlUFG24fwY42kcKSCcjkexoOdo/EV0YwvjO5WINBaxfJbxtLufxJCOSetSxpLnY4lWNlaUxbQcdMnmiERrGyRR+aIZOcADNY7QNX8SWeS4lXzABQx5AHX+daK8vPONgjOF2BvXH3rWdYx+vVZ4rpGUpJGdxUk+3tRvzzxzGN4jINmcqBxkUit9RM5AKxlUcFthGcU2JjCF/BbAIAPIJPvWbFYKWaG502WLwpEYOAGI9qJt0ylo3iSEq2SvQMQM4/as/d5eNxG5ifrkck/YdKu0q4mNtvllbxI5dvU+YccmpH1hBJHpZZ2BuGBkfacsGbkj96T/Dw8SG4unAxNKVUMcMqrwOnqf5VoLeeOKEPMRnPmpSkcdlcNbREtF4m5CBjaC27H74rUrBmiIoUspDgYH+32/epsWPGcjuDyDUduTnOR1qSkBjUiT4k0nxRDe2KFbmIgAxgD/D6H1pp8MXhu7KMljIZCyu/TDjpx71ddSgZhbxFyM7tvDD70n+GbqO21O7tcbmWViFHru/7ps2CrNRhNtcSoqsyynyknHNZ2W53XjxSgxyfUB1Lf8VqdcaJ5ztdfE3jguOODWRvLOa31P5tiGQkg5YZrMkrpNO4JYxD52P0hskZ5pXd33g3bIpRj1ORgcc5plCsogG+NgccA5YD9BWa1M775I0YK4U7sDH6VT1qIXmseLcKwfLK/wCXoRT6wuoWUZTe3p0AHvWOezka6XdyenUcVo9MxAu2Ubx0z3zWugfXEjyJu8EYkUgYORxWJ1yQS6csQB3qcEKOlbG71e2tnhGwOdn0jg5B4rMTSW76oVkB8Nn3Lx69c1jKYr0vTbiTSlmkMu05KMAeMCjGs5PkXnW3klj4IYyYB55FOdKTfbzW1vNtC9hgAA1ToKQgT2s0IdwfJvyD09u1Vu1Zi6xiZ4o7mNLaCFVAfOTn2NEzSRXCvDFNFvkH4qs2MDpwag6rayoWUsjjlBnAPqKUP8NGSbxXmbYwyFVgMc08ZrN6FW2k3aShrO/kcqc7C2QBRrQJbT5LyFifxZCev9qq0ux+VjeO2kZmJwwByVB75oy+tizpDaHeq4yxb6jVUElvNNWRh4atg43HvXUbDotvHEqNDECOu/r+tdViLrZwskiyJtEbtGu7kEqagRFI+6P6QCpx717dXGbp1gLRr4rMzNyC2TUIJVlIBmZpFbBXOP1FZrUJ9duY4naOQ7CAMg9TjpWSm1VmmOzczZ+o06+JhLJMxk3kKcAk1nUt/OWANduMmCn+nXTSoz3K7yRkE/l4ptBbsI3ngZd2cGMnk5FI7KN4hkDB7+9ObFQFDI3nPJHcVjnjU0TdXHg222Zccd+ay9/M16QASQG4B7U81VZrpFii3nPJz0/SvdF0eNFNzdKTtOAPerjZJqujtA0SK3twLiNHlkRj53A2jt/Kn8cFq7AgIilew9R6mhbR0vdRlkABCJtXPIz0/lRa26i3lRpNzxsfwwcDHWs22ss0I4bPVXiURvvUjg4yQa0kJE8Y3MQCMkjuKSalBGWguI1Bm4kCDvg9DTS2vJGjQHag9ehwcZH6GmgasVlGUcDdg/SRj9SaHvSEneIoPClTynOOa8J/GKeVlYY6VK9tw0SRTP5k5V/tQhFg0EsBiIKyDAyxzkj0pjKXeFZShM0YKtGFxu9/0rJfPwQX0aMhWYdTnGfetOt0jeFJ4h2NjLp1Qj19qZ0LELW+jbKCRSynDg8YNGCfhti72xkKvNC3ui2uoQiWC5S3ugCBLH0Ye4pOmk/ElspSyFkyOCNyZG71pmMmmo6odMdLdkUsMDKsWBJ5C/cmifhe1iEUl64kWTHm8Rdp3Zyee9V6H8MLZ4u9XmM10ADt3YRDipajqqyTpbxKEiGcMvf/AA0250M0g1jV5ItTmBQSK7bjjggfciq5ZY5xHst96ud2eDtHqaczQWzq6ybp8jzAnpWbmsGsbhTBPK9uV86Mxwp7BcVnp1nRzBKGjXaiZx2cj+tIdFtTdS3U4lAEknGSDx7557UyidzaTm3RWO0qgK8g1Rp9t4EYdQFGMsHHp71TwapvtLcNH+JHkDccLjH8KhHHJDG0juGUAk49Kvu9UC3awtJiVvUDAH6VfqkcZs9wdlduDHuzxSYzkN482ookm0JnGSegol7FlYyozkkEjGDgZ4r2x09BJJcTYdm4VMnI/wCab3Gn74Y44GMMqDc7Ohwf71VbhCXnsb4hg+3KsGJ74yAa1Fid0ni264Yjzq3QZpdpIUsUumE5VsKpUbgfU+uacTKIJI5LdfBYEeYccDpkUbKqMsXd8tP+I0QPhspBV/b70NLCEvHlKgsVztU5AzU9YuH0+wbUrK2E+zloUJwmTyxArtCuV162F1BYmHBwxZzgNjt6imMVL5hI7IQLyrHYyxcNk+tTeFNPjSSWTe7kFFY48M47jrXGFLIu87JJcupG5eVjHr96BSKTUHdpt2CdoUjzMOvJ9KOoYDe8muXaaJS6MeGCNg11WtIsLGNh4ZXjYrcCuq2EMR4UkqyBA0ksjKNoJPmIFXTp8pCfFCRsO6gZx71KWNpLyZnhEuGZUUjjr/3Q9/FCJCmwiRSuRnqaze63JjNXxaad2cDaTkEivEtIVj3bgXY7cCitSt8vtyQQc4qiCDDb8M276MdjWtakii5WSCTaTk+1TtbiXfhn856YHSintpnXxHIJxjGKWrBK04G7nd2pmUtPawwx24vH3E5wi9c+uRVt9cSxW0NvCq4Zy0pAAHsDQlhOYXigkcYDeUsDgZogm6STEoiZMkFVxk/eucnY5Xo4sI4raGKWIh3HJ8ucdsGq7q5kW8YysSx4J24Hsc/xoqyLRAR4UeJ1PGKF1b8S08YoMRnY656nsa05h2DMh9QchQB/OvJUUoJs5wMKh7n0qu2kBhMvh7hgA0SkYvI22nDrkkr9P2FCqaSKsWUICgY2gZI+9Stt8hDuwZ16+lKri6n04IwAaFm2uAOc/wCGjorjZhoWDR43ZHU/4ac6EV/EGlR36fMWaMJRgNgdKV6dqF1YoLabrHnkjr96fG7MYYIAQ4zIB+Wgb3To54DME5Lbi27HFU/1oXBqcU3hFN0M7gHaCQKJXXL+JlUbGkBbAHcdKycseoW+ZEYMDgLuHaqre/u1m3SRZ2qFIHGRmnF8xoL7XL64jERkKt+cj1qyx8XaDGGln7BulK7JUvjNMInGTwN2cU6trjw18KEFCpXzkZ47/wA6qrJBNnLFDM9qGMs+Ms3YZ7Z9aI+UQgyRkCQHPl60uhiKsFhbAyXDk8sfU0c5eCNpA6JIRgndx+/NDNCy2iTptd9jKeJM43VUYpgIwUzuJG5Rkcd/8FFSMZFDgBCckE9MVYok2qUzsCkAEZ2/91Jlbex2/EUkjZaELuDe/binLyFtxJUr05FeSQP44EYxI3MhI4+wqNyTGixMSp3HJA6iq3TA4mSe8WED8JAA2B0PbHrR9uj3GoLnc0cacnGBn0pdbEWjPgB95wvqpzT/AE+Bbq3jEDtE8jkyMq5wM0qqZtBkN8txCivnBm5wMdxRd7D8hYTeHdQ3GF3xxkckemaOFqYN1pueYDDMz8HnoTilPxBqtho1upurETszMAi8BQPemTtztJtC+Jbie/8AlWhWM4K+IuSVHpjof1rSteyQLk7UypxuwSQOuB0Has/oH+m6hePd6bEYGK+aJjnb9qOeWDxmiQPITlQ3bnrTyueNSf0QsUkv4rxsQc4YAdO9TeJY9kELKSeiqTyQORUHldIHWDBkUDk8gGk/w7ZamNTlvNR3rFESVUv1J7VnNh2Q4EUbjJiCn025rqJ2XLgNDlUI4BXpXVhfRJbySySujEkLKxOzg8E9qrvINxQCX8WQg4YEHqDUbyzvbXU5tsT4Dls7iobk8c15d6gsUMc17DJGscm9pAdxXnGPftWpGtBXUCrq5Erbs52jHWoxSmJNsewbJOB6Z60p1PXWvJhLb9IlLAt1Hc0Ba38s0qtNK23O7kDrWvjTOWNYxW4tJAZERiOB3pE4aA8sBg5//VXR3oVmkUZJ79wKDm/8tyMbc+lZnDDr231MK++Vs4bAVuwpvp+sQG6heTBBDB8elZC8sJ4XAZW2sDg05+HtBvrli6xyFFHUDv8ArXX4jny5voUd7Z3MaJuCMOY1C5yMcc0NcypcTizd0CbA4APfpUbSzeysfKN0ijLxtyfTI9DQeoW6XNoWgUtfJh43Jx5c889/tXO+qLLVBHdNGTlSeQBwvuavuApcrFlFVslumaA026kvbaTxztnDYIC89P2ptZCO4jMd2wVuozzn7msml2o2puocR7ii/XjqRXlnbG2jCPJ+GBgkt2prMq2SkK2S2Bn29vahJrVGRCj4jzub7+gp0FeoTPbuFQExEjGRj9aNidREWdx4RGWDN5ftXTQpKFRfxN7cEgke9ezaaqJ4PmeE/lzyxo6/TpbLeKJGiFwkqA8bSDjOOKl8vPeR/wDjxiM7s+b07Uul+GZDK01tIx2NnlsFf71pLFJ4FVZXyAMnnnFb6/DpHptnewTEK3lL7WCt60+hs7mKJXGN2DnnOautICzqVOG3ZXA4PfNMDbI++TBLReYBT/HmqgpiQOhmYN4J5VV6qfX/AIoO+mvzcLHEElAPQDJIpo6rbSylW/CchymSM5q0LF5ZYhgj6BnOc/2o6nYU28cttBtmyQAAVIBC0Pf6vBYLEzucvx4atkkdjV00ySF1Tyy/mRjgPSi5sIruWO4eIAKDsUnvnvREMthLcb7iUSohGdr8cfeo243KzyvjOQit1NWBmnXwwVES5JXHX7VG+ErPHHCRyBjH5aqYFNpJNCJbcDGCWIPIrT6PbPplpCiTK8sg8R1PX7D7f1oT4dtmIdriAKowqkN9Q7nFOkZElBjRVYkhW3cgZ7VqM8q+f3XxVqi6y0sLlQ82xlbHIzgAim/xVEU0mS1iDXMhIcnZuIJPOPSmt/pVkdQ+beGJnRfKWXgt7jpmoxRtcK4eRX5yWznAq+oJCL4V0Wexia8uSYVkXAXoTWkhWMwmGBQVOQ0gWvbiFGt0HifhhOFB6c0VAkVtGrsdysAVx64ot1ATZLZx7kIMancyZ5aqXl8W5iQIQZcNt9PeiZS1xCfwzvPPmPRf71bZQNCm9jvlZQCx/KPQCjEYeIsXkznHGd1dS2biRgysDmup6By0ljqLuhZWGWBG7GPvSDWfh61usmZGjZBxL1jkGc49qC8WL5gtHLIjxs26KVOT5jyD347U7j1dDGAqEjHnjZxkj27GtdLOUfLvirQHt3aayiEanIcI4IwaztosomX8MsM8DNfbLzTbDWY2VUCPnLL9LIMenekUPwiILxJTlkB4bHb3Fa48mvrWSuSy2qBoDG7HPJ606+HtI+chW5Yqq8jBGckU3+LNGRLdJYX/ABj2buP6VndJuLuGP5YTlI2bIXgfpRbsV21qNkNs/wAjOIpI1BdSEBJPX9Krj1dFkNvbpGscLeXj+tKpZWZY5IzJwTlmGf3oaC7WOVo0diXPmLKBg1lqcdm081C6LkNdSlxnCkHBX0OR1+1KrDWfl9QbjfErd+QvqQK81NjMiqGZmVSSR0A6ULoXhxSyLOh2g9Sc59RRPKbMMpcW+oi+hDSCT6l6Bh700eITQi6wBAeWWM52f3oe4RoIFtF2CIKSuRnOaRPqIsLwIxcoch0H0nmgetK1z4n4DYcKPr9RUFXIO91A/IuaChu47lAsDgjscYAB7e9H2Q8eRo5nChR2HP3oVmPI7bJKxldpGSuec+1XxjPibhjaAAM/vXk8EqZdSJIvyOBjPqaqd432rEQwU8880hese1X3rkKOi96puHhdC2ERlAA5HIqcRZopVjlO0HBBUEjNVyAKEE0cbZA4KjOPtTLiFRTghVUHI6kdMenFe2tyviAIR5wV29P86Vlb7/WZJmXT4xEidGAAyKlpT3cKZv0LyB8ge1NnQOypurgR4ARWIJYjoatih/8AGkSPJdTgknBI9vag5JXMjeCgAwCAR6+9WxMEXLZzjG9ex70YXs1ig8N53O9D2HUVEAMWAQlAc4A5H2oyIvN/7yoDLg+bGPWh71lYoLYGMjjGOSPUUJMrGqpJDuMg4YZ42+4oi1sUctI7YVuWA6+3NAxjyxW9uC80vGXOcc88VoLeGOOMwM7KkeHl3YGfYVqToW9YItipw7KFD5wB+Qegr538TfFMv+s+FYE4tm2h8dW705l+KIbq8ksY1eJiSC/Ug+3vQOn/AAsJAPmZIxErbvEQkvI2eft2+9M6nbObGiR3exiS4JMrhSfXmoSObeLakKlj+VRgZHTNFLCGIZh5gMZI6qOhrkPieRvM7gYwP41hrxC3w8RmkQBz2C8ZqdxMxhRIsPIWzx2/zmhL3dACISw2DgD0FWaVA/iTX0oVmZt2MYJ4FOLRwdd6K6FXP0+nHekp+IopdWSyt18RIyd8mcg+9H3UqT29wk4KHjaVGCKR2em2+mliXRriU4OGOee1MyjDVg0rGQSvgn1rq9ZraE+G89qGXqDMQa6s/IT+LNBLeeznOTkkDr16CkGnNPa2rx3oIUn8Nm65rYaVftPNc2E5Ek0RyCSeRk0t+INK8Xzk5ZwQoB4zW7LKuHO3qxjBq15pWpMJpC4lIdcnhhWuj+IPmLZpXCrg7VVeuf60h1fQZJdBWZh+NbMxJznK4/lQOgO1zZXscJLTLGZYzjOwir8a9NfHa/SQsxUMQ53dSc/tVLxLGYnRBhXySaH0CSY2EyznaVyCxxnjtTMWqNGGXG1lB5b1rN/phfc7irMhIAPAXjisvNfhdSUTYIPBIJXJrZXVttLbMEcdT/zWR1yydbuORcHLHO3PHPFa4d3treummh3zLBN5fDwc45q2ZIo5WdUwGbJO3PHFeaarG0jEwcAjrjg8+tGy2RmMSwMrcZG49RWb3R6vUu7YgRHjQdcYpbq2nQ3lrhgI5hnYRzRTbogAFMYJ5xxild1qRuL8W0O7B+tgOM9qp6KqtbGbSxF4sRZGOAc9PStKuySPcCMn8442n09xULcxizh8aIswUAsD7c0C9xAzs9urogbDRqTzn71XsaZ295LaNsmUtGDzhuP0oO5SK4lJhwpLZBU16qOLdvCIcHqpH0fekMlxNb3L7YzsX6qJNaOmlILBlBwvPHX3qxWSUgjJKnaCOKz8esFZCrjOeP0pzYSwSgP4ozIchCMZxTiGNfRCRS+fQAc5qpr2J5D4cJIB64qt7uyjB8WM9cAA4z+tdaT2RnDPFgNkcnOP1o/1CGVXGwEAqep4wDVkDCIFJgB3GejiuklM+cIiooxkjqK8+YhNsyoDIQ2FI5HTpVoVPd+Jlo+EX6eM/wAanvjMJkdvxeqj/wCT7VVpzJAJHkB25wB3U/b0oy206aaW2SNGbxGY8gYQZ6/90ijNPiR7i1dIm8QREk9MtnHP8az/AMe3t1b28cNrJhM4kZW5zT/WUm0/TZZ7OILIAVz1bce9fPdHtZLrU4xdu7xsxY5Ynzetb4z9Dvg2wvLq++ajAcIclnOO2K+io4LL4+2LYccDIzQFnBFaDwrYeGufxOAQ9HTFWCs6OjjkKRwc+tY5cvqnyLPDljVsHdI/JwewPGKnJmAFy5HHcdB6V0CENvJbOMrjoPb7VSHa/d4XGIEOGPctQHilCHknUKpPGOwqUU3jOWWXbAuAQWzmoXu2XYHO2BeCRxkjt70h1W4m0u3LKOZ+ydBz0Fak3pC9YvWtt9wFHhoCAT/9etK9BhudSkluCSzR5dO/mJqi0t7r4jYQCURwxtmR2Yn/ALrXx2E1lZCysgIljwJJMcnA559K1nz0ig6ZbqSJ3bxerZGea6tTDBA8SsII2BHDSSEMfciuqzkFGlWUU2vy3OWDqMccAjPcVHU7bxLvwVdgquST6Curqv8Ap+M8fVEkE3ybIXLqMkA4AHHas/oOllZruQDa3iIuVOMjPPSurqxx/XSLnsntbWfIQ7t1MEg2WUSuACyqc4ye1dXVfhVyJ40gZtoVt3GOuKz+txIBHEqgB3BPJOeMiurqo1xVz3gtkW3UAtGAuSKa2bgysQSu0bQP0rq6mipNbzrKElAYAbuD2pXplp8vqDzS7gxYY5HTOO1dXUTxQ9kCSQ8sNgBYMRkmvdIWGJW+ZiG1v/XjqDXV1ZFXSReDBPduzgIPKAc5pPZanHc2lw8tpGQhPigdceorq6tQcSaKXT3lbdCVDcnAz6GmctnEIS8DthRuXP611dRbXSBppmiWJQOPUgHNEWW67JCiOMgjnbn/ADpXV1FK+8cwuyGUsSOTjH8KNijiFuqxjAdRg+jdzXV1UZpV8Qak2nSKqoVLJh2HX7imWj/ERhsWEMRkkTILyN3x1rq6uskxjl4Ftfia6mumS4VXjmIGP/njHApy0UQt4nESRPK4DGNRkZ6D7V1dVz8HHx4toN2xgjFCSWIxz7e1eqssrSlxhEGAmenOK6urk0JuTJG6W8TlQcZOOftVktwUnS1iUBnOXOMV1dSKo1MolutofKYxuZhyWHXH/NIYLKbXZmlLAQRAcHuc8DHpXV1a4stjp1lHFBHFCiRvxjYoWjEsLoEPvRlAIEbdAM9c9zXV1aZ5E0lyd7eJDubPJ3YzXV1dUy//2Q=="/>
          <p:cNvSpPr>
            <a:spLocks noChangeAspect="1" noChangeArrowheads="1"/>
          </p:cNvSpPr>
          <p:nvPr/>
        </p:nvSpPr>
        <p:spPr bwMode="auto">
          <a:xfrm>
            <a:off x="63500" y="-842963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392" name="Picture 8" descr="http://fsweb.bainbridge.edu/acunningham/AP/AP-img/TissueSlide-Bone-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55" y="4706216"/>
            <a:ext cx="2869045" cy="21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81574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Transport substances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Maintains homeostasis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 </a:t>
            </a:r>
          </a:p>
          <a:p>
            <a:r>
              <a:rPr lang="en-US" sz="2400" dirty="0" smtClean="0"/>
              <a:t>1. Within blood vessels and heart chambers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Blood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5362" name="Picture 2" descr="http://t3.gstatic.com/images?q=tbn:ANd9GcSgP-b9AdSkzIkUJbpIR9c2z6BLizMudn6D5iv_VZMclUlJJghGz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74912"/>
            <a:ext cx="403324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t0.gstatic.com/images?q=tbn:ANd9GcQqmmdh2IpCyIprAZ9-BpFLq_0xEzcVRKFCpLQXaMmDNHTMTK6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3565"/>
          <a:stretch/>
        </p:blipFill>
        <p:spPr bwMode="auto">
          <a:xfrm>
            <a:off x="4953000" y="4018112"/>
            <a:ext cx="4033244" cy="273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800600" y="1600200"/>
            <a:ext cx="4981574" cy="4724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 </a:t>
            </a:r>
          </a:p>
          <a:p>
            <a:r>
              <a:rPr lang="en-US" sz="2400" dirty="0" smtClean="0"/>
              <a:t>1. Protection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Deep dermis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Submucosa</a:t>
            </a:r>
            <a:r>
              <a:rPr lang="en-US" sz="2400" dirty="0" smtClean="0"/>
              <a:t> of intestinal tract (layer beneath lining)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Dense Irregular Tissue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4338" name="Picture 2" descr="http://t1.gstatic.com/images?q=tbn:ANd9GcSqzYCJmuZoSj7D0p5Q1oz1wDDSJj0j-tyE_eAwfTBgqLnotY6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396154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t2.gstatic.com/images?q=tbn:ANd9GcQLIJ0Ne7EZ1jVahgyESorsIu9Zo-hRxmthJOkcYCCDeqPYqxM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191000"/>
            <a:ext cx="2972226" cy="222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81574" cy="4724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Support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*Framework</a:t>
            </a:r>
          </a:p>
          <a:p>
            <a:endParaRPr lang="en-US" sz="2400" dirty="0"/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Liver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Kidney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Spleen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Lymph Nodes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Bone Marrow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Reticular Tissue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3314" name="Picture 2" descr="http://education.med.nyu.edu/Histology/courseware/modules/connective-tissue/images/unit.3.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80309"/>
            <a:ext cx="5596252" cy="3741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4981574" cy="47244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Functions: </a:t>
            </a:r>
          </a:p>
          <a:p>
            <a:r>
              <a:rPr lang="en-US" sz="2400" dirty="0" smtClean="0"/>
              <a:t>1. *Allows recoil </a:t>
            </a:r>
          </a:p>
          <a:p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 smtClean="0">
                <a:solidFill>
                  <a:srgbClr val="00B0F0"/>
                </a:solidFill>
              </a:rPr>
              <a:t>Locations: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Blood Vessels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Some ligaments and tendons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2425" y="228600"/>
            <a:ext cx="8444157" cy="10668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41896"/>
                </a:solidFill>
              </a:rPr>
              <a:t>Elastic Tissue</a:t>
            </a:r>
            <a:endParaRPr lang="en-US" b="1" dirty="0">
              <a:solidFill>
                <a:srgbClr val="F41896"/>
              </a:solidFill>
            </a:endParaRPr>
          </a:p>
        </p:txBody>
      </p:sp>
      <p:pic>
        <p:nvPicPr>
          <p:cNvPr id="12290" name="Picture 2" descr="http://www.unomaha.edu/hpa/images/1elastc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9"/>
          <a:stretch/>
        </p:blipFill>
        <p:spPr bwMode="auto">
          <a:xfrm>
            <a:off x="5486400" y="1828800"/>
            <a:ext cx="3581400" cy="401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List </a:t>
            </a:r>
            <a:r>
              <a:rPr lang="en-US" sz="2800" dirty="0"/>
              <a:t>the different types of connective tissue and where they are located.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Identify </a:t>
            </a:r>
            <a:r>
              <a:rPr lang="en-US" sz="2800" dirty="0"/>
              <a:t>the major cells found within connective tissue.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Locate </a:t>
            </a:r>
            <a:r>
              <a:rPr lang="en-US" sz="2800" dirty="0"/>
              <a:t>and identify the types of fibers found within connective tissue.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u="sng" dirty="0" smtClean="0">
                <a:solidFill>
                  <a:srgbClr val="F41896"/>
                </a:solidFill>
              </a:rPr>
              <a:t>Objectives</a:t>
            </a:r>
            <a:endParaRPr lang="en-US" u="sng" dirty="0">
              <a:solidFill>
                <a:srgbClr val="F4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4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Bind structures</a:t>
            </a:r>
          </a:p>
          <a:p>
            <a:pPr>
              <a:buFontTx/>
              <a:buChar char="-"/>
            </a:pPr>
            <a:r>
              <a:rPr lang="en-US" sz="2400" dirty="0" smtClean="0"/>
              <a:t>Provide support and protection</a:t>
            </a:r>
          </a:p>
          <a:p>
            <a:pPr>
              <a:buFontTx/>
              <a:buChar char="-"/>
            </a:pPr>
            <a:r>
              <a:rPr lang="en-US" sz="2400" dirty="0" smtClean="0"/>
              <a:t>Fill spaces</a:t>
            </a:r>
          </a:p>
          <a:p>
            <a:pPr>
              <a:buFontTx/>
              <a:buChar char="-"/>
            </a:pPr>
            <a:r>
              <a:rPr lang="en-US" sz="2400" dirty="0" smtClean="0"/>
              <a:t>Store fat</a:t>
            </a:r>
          </a:p>
          <a:p>
            <a:pPr>
              <a:buFontTx/>
              <a:buChar char="-"/>
            </a:pPr>
            <a:r>
              <a:rPr lang="en-US" sz="2400" dirty="0" smtClean="0"/>
              <a:t>Produce blood cells</a:t>
            </a:r>
          </a:p>
          <a:p>
            <a:pPr>
              <a:buFontTx/>
              <a:buChar char="-"/>
            </a:pPr>
            <a:r>
              <a:rPr lang="en-US" sz="2400" dirty="0" smtClean="0"/>
              <a:t>Protect against infection and help repair tissue damage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u="sng" dirty="0" smtClean="0">
                <a:solidFill>
                  <a:srgbClr val="F41896"/>
                </a:solidFill>
              </a:rPr>
              <a:t>Functions of Connective Tissue</a:t>
            </a:r>
            <a:endParaRPr lang="en-US" u="sng" dirty="0">
              <a:solidFill>
                <a:srgbClr val="F418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6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2400" dirty="0" smtClean="0"/>
              <a:t>Farther apart than epithelium</a:t>
            </a:r>
          </a:p>
          <a:p>
            <a:pPr>
              <a:buFontTx/>
              <a:buChar char="-"/>
            </a:pPr>
            <a:r>
              <a:rPr lang="en-US" sz="2400" dirty="0" smtClean="0"/>
              <a:t>Contain an “extracellular matrix” consisting of fibers and ground substance</a:t>
            </a:r>
          </a:p>
          <a:p>
            <a:pPr>
              <a:buFontTx/>
              <a:buChar char="-"/>
            </a:pPr>
            <a:r>
              <a:rPr lang="en-US" sz="2400" dirty="0"/>
              <a:t>V</a:t>
            </a:r>
            <a:r>
              <a:rPr lang="en-US" sz="2400" dirty="0" smtClean="0"/>
              <a:t>ascular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680960" cy="1066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Characteristics of connective tissue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2050" name="Picture 2" descr="http://www.scielo.cl/fbpe/img/ijmorphol/v21n2/img08-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3400425"/>
            <a:ext cx="4762500" cy="315277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3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u="sng" dirty="0" smtClean="0">
                <a:solidFill>
                  <a:srgbClr val="FFFF00"/>
                </a:solidFill>
              </a:rPr>
              <a:t>1. Fixed Cells</a:t>
            </a:r>
            <a:r>
              <a:rPr lang="en-US" sz="2400" u="sng" dirty="0" smtClean="0">
                <a:solidFill>
                  <a:srgbClr val="FFFF00"/>
                </a:solidFill>
              </a:rPr>
              <a:t>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reside in tissue for extended period of time</a:t>
            </a:r>
            <a:endParaRPr lang="en-US" sz="2400" u="sng" dirty="0"/>
          </a:p>
          <a:p>
            <a:pPr marL="457200" lvl="1" indent="-285750"/>
            <a:r>
              <a:rPr lang="en-US" sz="2000" dirty="0" smtClean="0"/>
              <a:t>a)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Fibroblasts- </a:t>
            </a:r>
            <a:r>
              <a:rPr lang="en-US" sz="2000" b="0" dirty="0" smtClean="0"/>
              <a:t>star shaped, produce fibers by secreting proteins into matrix</a:t>
            </a:r>
          </a:p>
          <a:p>
            <a:pPr marL="457200" lvl="1" indent="-285750"/>
            <a:r>
              <a:rPr lang="en-US" sz="2000" dirty="0" smtClean="0"/>
              <a:t>b) </a:t>
            </a:r>
            <a:r>
              <a:rPr lang="en-US" sz="2400" b="1" dirty="0" smtClean="0">
                <a:solidFill>
                  <a:srgbClr val="00B0F0"/>
                </a:solidFill>
              </a:rPr>
              <a:t>Mast Cells- </a:t>
            </a:r>
            <a:r>
              <a:rPr lang="en-US" sz="2000" b="0" dirty="0" smtClean="0"/>
              <a:t>located near blood vessels, release heparin (prevents blood clotting) and histamine (promotes inflammatory responses)</a:t>
            </a:r>
          </a:p>
          <a:p>
            <a:pPr lvl="1" indent="0">
              <a:buNone/>
            </a:pPr>
            <a:endParaRPr lang="en-US" sz="2000" b="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Major cell types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4098" name="Picture 2" descr="https://encrypted-tbn2.gstatic.com/images?q=tbn:ANd9GcQ7cCezcgnNHk6-Xxr7AbYnuvInf8lgLXsy-OYYG7bk9nLUMdZ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502727"/>
            <a:ext cx="2419350" cy="1885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https://encrypted-tbn2.gstatic.com/images?q=tbn:ANd9GcQnJdbkXyXLMGFxiuBgMbQvWxqB79qIkWhDTCf2Nkd1NehYx5P9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626552"/>
            <a:ext cx="2590800" cy="1762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0976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u="sng" dirty="0" smtClean="0">
                <a:solidFill>
                  <a:srgbClr val="FFFF00"/>
                </a:solidFill>
              </a:rPr>
              <a:t>2. Wandering Cells: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 smtClean="0"/>
              <a:t>move through cell and appear in response to injury/infection</a:t>
            </a:r>
            <a:endParaRPr lang="en-US" sz="2400" b="0" dirty="0" smtClean="0"/>
          </a:p>
          <a:p>
            <a:r>
              <a:rPr lang="en-US" sz="2400" b="0" dirty="0" smtClean="0"/>
              <a:t>	a) </a:t>
            </a:r>
            <a:r>
              <a:rPr lang="en-US" sz="2400" dirty="0" smtClean="0">
                <a:solidFill>
                  <a:srgbClr val="00B0F0"/>
                </a:solidFill>
              </a:rPr>
              <a:t>Macrophages</a:t>
            </a:r>
            <a:r>
              <a:rPr lang="en-US" sz="2400" b="0" dirty="0" smtClean="0"/>
              <a:t>: digests unwanted material within 	a tissue. (Similar to a lysosome)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Major cell types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3074" name="Picture 2" descr="http://faculty.une.edu/com/abell/histo/loosctl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42854"/>
            <a:ext cx="4572000" cy="3429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0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914774" cy="472440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Adipocyte: </a:t>
            </a:r>
            <a:r>
              <a:rPr lang="en-US" sz="2400" dirty="0" smtClean="0"/>
              <a:t>Fat cell</a:t>
            </a: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endParaRPr lang="en-US" sz="2400" dirty="0" smtClean="0">
              <a:solidFill>
                <a:srgbClr val="0070C0"/>
              </a:solidFill>
            </a:endParaRPr>
          </a:p>
          <a:p>
            <a:endParaRPr lang="en-US" sz="24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70C0"/>
                </a:solidFill>
              </a:rPr>
              <a:t>Chondrocyte: </a:t>
            </a:r>
            <a:r>
              <a:rPr lang="en-US" sz="2400" dirty="0" smtClean="0"/>
              <a:t>cartilage cell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b="1" dirty="0" err="1" smtClean="0">
                <a:solidFill>
                  <a:srgbClr val="0070C0"/>
                </a:solidFill>
              </a:rPr>
              <a:t>Chondroblast</a:t>
            </a:r>
            <a:r>
              <a:rPr lang="en-US" sz="2400" b="1" dirty="0" smtClean="0">
                <a:solidFill>
                  <a:srgbClr val="0070C0"/>
                </a:solidFill>
              </a:rPr>
              <a:t>: </a:t>
            </a:r>
            <a:r>
              <a:rPr lang="en-US" sz="2400" dirty="0" smtClean="0"/>
              <a:t>builds cartilage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Other Cell Types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5122" name="Picture 2" descr="https://encrypted-tbn2.gstatic.com/images?q=tbn:ANd9GcSJgvf2YHi-tz-k14Xn54NTP_CqoDtnQSeZRwrV8u1iqClF0D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33600"/>
            <a:ext cx="2286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encrypted-tbn3.gstatic.com/images?q=tbn:ANd9GcSul-Ba85-mFT4GDSMiITvs-0DH9PiIVckwYN2QW_vGuMlOKgbq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969510"/>
            <a:ext cx="2257425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encrypted-tbn3.gstatic.com/images?q=tbn:ANd9GcQfj2V_G6K2apjM5oF-KZHIutkaIYnSLCpr2yjrpQcxFYAbYr8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630" y="4634345"/>
            <a:ext cx="3429000" cy="195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81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Osteoblast: </a:t>
            </a:r>
            <a:r>
              <a:rPr lang="en-US" sz="2400" dirty="0" smtClean="0"/>
              <a:t>builds bone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Osteoclast: </a:t>
            </a:r>
            <a:r>
              <a:rPr lang="en-US" sz="2400" dirty="0" smtClean="0"/>
              <a:t>removes bone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Osteocyte: </a:t>
            </a:r>
            <a:r>
              <a:rPr lang="en-US" sz="2400" dirty="0" smtClean="0"/>
              <a:t>bone cell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41896"/>
                </a:solidFill>
              </a:rPr>
              <a:t>Other Cell Types</a:t>
            </a:r>
            <a:endParaRPr lang="en-US" dirty="0">
              <a:solidFill>
                <a:srgbClr val="F41896"/>
              </a:solidFill>
            </a:endParaRPr>
          </a:p>
        </p:txBody>
      </p:sp>
      <p:pic>
        <p:nvPicPr>
          <p:cNvPr id="6146" name="Picture 2" descr="https://encrypted-tbn3.gstatic.com/images?q=tbn:ANd9GcQZBABkrOiFVsG_wc9Gu108jHel-K45e7FhDNE3K-OTY_Sl_4zJX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19055"/>
            <a:ext cx="3200400" cy="2784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encrypted-tbn0.gstatic.com/images?q=tbn:ANd9GcTq3ko8Pk9E0RxLSQ4bzCFqUVPZbufdCRnmbEqHFNWtJsE9kVLny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551979"/>
            <a:ext cx="3581400" cy="2696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22855</TotalTime>
  <Words>624</Words>
  <Application>Microsoft Office PowerPoint</Application>
  <PresentationFormat>On-screen Show (4:3)</PresentationFormat>
  <Paragraphs>171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Mylar</vt:lpstr>
      <vt:lpstr>Do Now</vt:lpstr>
      <vt:lpstr>Connective tissue</vt:lpstr>
      <vt:lpstr>Objectives</vt:lpstr>
      <vt:lpstr>Functions of Connective Tissue</vt:lpstr>
      <vt:lpstr>Characteristics of connective tissue</vt:lpstr>
      <vt:lpstr>Major cell types</vt:lpstr>
      <vt:lpstr>Major cell types</vt:lpstr>
      <vt:lpstr>Other Cell Types</vt:lpstr>
      <vt:lpstr>Other Cell Types</vt:lpstr>
      <vt:lpstr>Other Cell Types</vt:lpstr>
      <vt:lpstr>Fibers</vt:lpstr>
      <vt:lpstr>Do Now</vt:lpstr>
      <vt:lpstr>Jigsaw</vt:lpstr>
      <vt:lpstr>Do Now</vt:lpstr>
      <vt:lpstr>Connective Tissue Proper</vt:lpstr>
      <vt:lpstr>Areolar (“Loose Connective”)</vt:lpstr>
      <vt:lpstr>Adipose Tissue</vt:lpstr>
      <vt:lpstr>Dense Regular Tissue</vt:lpstr>
      <vt:lpstr>Specialized Connective Tissue</vt:lpstr>
      <vt:lpstr>Hyaline Cartilage</vt:lpstr>
      <vt:lpstr>Elastic Cartilage</vt:lpstr>
      <vt:lpstr>Fibrocartilage</vt:lpstr>
      <vt:lpstr>Bone</vt:lpstr>
      <vt:lpstr>Blood</vt:lpstr>
      <vt:lpstr>Dense Irregular Tissue</vt:lpstr>
      <vt:lpstr>Reticular Tissue</vt:lpstr>
      <vt:lpstr>Elastic Tissue</vt:lpstr>
    </vt:vector>
  </TitlesOfParts>
  <Company>Montville Township Board of 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</dc:title>
  <dc:creator>Jaclynn Buchalski</dc:creator>
  <cp:lastModifiedBy>Stephanie Reid</cp:lastModifiedBy>
  <cp:revision>63</cp:revision>
  <dcterms:created xsi:type="dcterms:W3CDTF">2012-10-22T18:11:59Z</dcterms:created>
  <dcterms:modified xsi:type="dcterms:W3CDTF">2015-02-04T20:31:06Z</dcterms:modified>
</cp:coreProperties>
</file>